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6" r:id="rId3"/>
    <p:sldId id="265" r:id="rId4"/>
    <p:sldId id="293" r:id="rId5"/>
    <p:sldId id="264" r:id="rId6"/>
    <p:sldId id="262" r:id="rId7"/>
    <p:sldId id="267" r:id="rId8"/>
    <p:sldId id="269" r:id="rId9"/>
    <p:sldId id="273" r:id="rId10"/>
    <p:sldId id="272" r:id="rId11"/>
    <p:sldId id="271" r:id="rId12"/>
    <p:sldId id="274" r:id="rId13"/>
    <p:sldId id="277" r:id="rId14"/>
    <p:sldId id="278" r:id="rId15"/>
    <p:sldId id="279" r:id="rId16"/>
    <p:sldId id="296" r:id="rId17"/>
    <p:sldId id="297" r:id="rId18"/>
    <p:sldId id="298" r:id="rId19"/>
    <p:sldId id="299" r:id="rId20"/>
    <p:sldId id="300" r:id="rId21"/>
    <p:sldId id="301" r:id="rId22"/>
    <p:sldId id="302" r:id="rId23"/>
    <p:sldId id="303" r:id="rId24"/>
    <p:sldId id="304" r:id="rId25"/>
    <p:sldId id="305" r:id="rId26"/>
    <p:sldId id="309" r:id="rId27"/>
    <p:sldId id="307" r:id="rId28"/>
    <p:sldId id="308" r:id="rId29"/>
    <p:sldId id="315" r:id="rId30"/>
    <p:sldId id="314" r:id="rId31"/>
    <p:sldId id="317" r:id="rId32"/>
    <p:sldId id="318" r:id="rId33"/>
    <p:sldId id="316" r:id="rId34"/>
    <p:sldId id="311" r:id="rId35"/>
    <p:sldId id="310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1530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EC75B2A5-B83B-46A3-8EF4-5167022EF11D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C4C379F6-969F-4510-81C8-F0DB900CE4D4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5B2A5-B83B-46A3-8EF4-5167022EF11D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379F6-969F-4510-81C8-F0DB900CE4D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5B2A5-B83B-46A3-8EF4-5167022EF11D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379F6-969F-4510-81C8-F0DB900CE4D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40A744-9D29-4B9E-B423-0DF457BE9F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37090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C75B2A5-B83B-46A3-8EF4-5167022EF11D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C4C379F6-969F-4510-81C8-F0DB900CE4D4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EC75B2A5-B83B-46A3-8EF4-5167022EF11D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C4C379F6-969F-4510-81C8-F0DB900CE4D4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5B2A5-B83B-46A3-8EF4-5167022EF11D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379F6-969F-4510-81C8-F0DB900CE4D4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5B2A5-B83B-46A3-8EF4-5167022EF11D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379F6-969F-4510-81C8-F0DB900CE4D4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C75B2A5-B83B-46A3-8EF4-5167022EF11D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C4C379F6-969F-4510-81C8-F0DB900CE4D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5B2A5-B83B-46A3-8EF4-5167022EF11D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379F6-969F-4510-81C8-F0DB900CE4D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C75B2A5-B83B-46A3-8EF4-5167022EF11D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C4C379F6-969F-4510-81C8-F0DB900CE4D4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C75B2A5-B83B-46A3-8EF4-5167022EF11D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C4C379F6-969F-4510-81C8-F0DB900CE4D4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EC75B2A5-B83B-46A3-8EF4-5167022EF11D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C4C379F6-969F-4510-81C8-F0DB900CE4D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19672" y="1628800"/>
            <a:ext cx="6838528" cy="3384376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Лекция </a:t>
            </a: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5.Региональные </a:t>
            </a:r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экологические проблемы РБ</a:t>
            </a: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Лектор: профессор В.Н. Гавриленко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V="1">
            <a:off x="1475656" y="4725144"/>
            <a:ext cx="7016824" cy="1224136"/>
          </a:xfrm>
        </p:spPr>
        <p:txBody>
          <a:bodyPr/>
          <a:lstStyle/>
          <a:p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50678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2.2. Гигиенические критерии чистоты воды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340768"/>
            <a:ext cx="8003232" cy="5133184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1.Микробиологические показатели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(безопасность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воды в эпидемическом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отношении, общее число бактерий и микроорганизмов 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воде).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2.Токсикологические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показатели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(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безвредность химического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состава, нормативы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концентрации в воде органических и неорганических химических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веществ). 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3. Органолептические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показатели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(благоприятные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по восприятию органами чувств свойства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воды,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онцентрации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химических веществ, влияющих на органолептические свойства воды,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не должны превышать нормативов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тандартами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предусмотрено определение радиационной безопасности воды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(общая </a:t>
            </a:r>
            <a:r>
              <a:rPr lang="ru-RU" b="1" i="1" dirty="0">
                <a:latin typeface="Times New Roman" pitchFamily="18" charset="0"/>
                <a:cs typeface="Times New Roman" pitchFamily="18" charset="0"/>
                <a:sym typeface="Symbol"/>
              </a:rPr>
              <a:t>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- радиоактивность и  общая </a:t>
            </a:r>
            <a:r>
              <a:rPr lang="ru-RU" b="1" i="1" dirty="0">
                <a:latin typeface="Times New Roman" pitchFamily="18" charset="0"/>
                <a:cs typeface="Times New Roman" pitchFamily="18" charset="0"/>
                <a:sym typeface="Symbol"/>
              </a:rPr>
              <a:t>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- радиоактивность)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и других вредных химических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веществ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(хлор, озон, формальдегид и др.).</a:t>
            </a:r>
          </a:p>
          <a:p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17868905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2.4.ИЗВ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( индекс загрязнения воды). 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647868073"/>
              </p:ext>
            </p:extLst>
          </p:nvPr>
        </p:nvGraphicFramePr>
        <p:xfrm>
          <a:off x="457200" y="1484780"/>
          <a:ext cx="7467600" cy="4141426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2489200"/>
                <a:gridCol w="2489200"/>
                <a:gridCol w="2489200"/>
              </a:tblGrid>
              <a:tr h="603855">
                <a:tc>
                  <a:txBody>
                    <a:bodyPr/>
                    <a:lstStyle/>
                    <a:p>
                      <a:pPr algn="ctr">
                        <a:lnSpc>
                          <a:spcPts val="195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Класс качества воды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5C51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C51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C51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C51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FF3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95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Качество воды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5C51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C51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C51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C51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FF3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95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Величина ИЗВ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5C51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C51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C51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C51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FF33"/>
                    </a:solidFill>
                  </a:tcPr>
                </a:tc>
              </a:tr>
              <a:tr h="516342">
                <a:tc>
                  <a:txBody>
                    <a:bodyPr/>
                    <a:lstStyle/>
                    <a:p>
                      <a:pPr algn="ctr">
                        <a:lnSpc>
                          <a:spcPts val="195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C51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95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очень чистая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C51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95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до 0,3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C511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90084">
                <a:tc>
                  <a:txBody>
                    <a:bodyPr/>
                    <a:lstStyle/>
                    <a:p>
                      <a:pPr algn="ctr">
                        <a:lnSpc>
                          <a:spcPts val="195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95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чистая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95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от 0,3 до 1,0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90084">
                <a:tc>
                  <a:txBody>
                    <a:bodyPr/>
                    <a:lstStyle/>
                    <a:p>
                      <a:pPr algn="ctr">
                        <a:lnSpc>
                          <a:spcPts val="195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95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умеренно загрязненная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95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от 1,0 до 2,5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20072">
                <a:tc>
                  <a:txBody>
                    <a:bodyPr/>
                    <a:lstStyle/>
                    <a:p>
                      <a:pPr algn="ctr">
                        <a:lnSpc>
                          <a:spcPts val="195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95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загрязненная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95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от 2,5 до 4,0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90084">
                <a:tc>
                  <a:txBody>
                    <a:bodyPr/>
                    <a:lstStyle/>
                    <a:p>
                      <a:pPr algn="ctr">
                        <a:lnSpc>
                          <a:spcPts val="195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95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грязная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95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от 4,0 до 6,0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90084">
                <a:tc>
                  <a:txBody>
                    <a:bodyPr/>
                    <a:lstStyle/>
                    <a:p>
                      <a:pPr algn="ctr">
                        <a:lnSpc>
                          <a:spcPts val="195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95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очень грязная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95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от 6,0 до 10,0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03855">
                <a:tc>
                  <a:txBody>
                    <a:bodyPr/>
                    <a:lstStyle/>
                    <a:p>
                      <a:pPr algn="ctr">
                        <a:lnSpc>
                          <a:spcPts val="195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95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чрезвычайно грязная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95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более 10,0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FF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562138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9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2.5.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Антропогенные  нагрузки на водные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объекты</a:t>
            </a:r>
          </a:p>
        </p:txBody>
      </p:sp>
      <p:sp>
        <p:nvSpPr>
          <p:cNvPr id="6144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539552" y="980728"/>
            <a:ext cx="8280598" cy="5401023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2000" b="1" i="1" dirty="0" smtClean="0"/>
          </a:p>
          <a:p>
            <a:pPr>
              <a:lnSpc>
                <a:spcPct val="80000"/>
              </a:lnSpc>
            </a:pP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большинство рек республики относится к категории умеренно загрязненных(ИЗВ </a:t>
            </a:r>
            <a:r>
              <a:rPr lang="ru-RU" sz="2200" b="1" i="1" dirty="0">
                <a:latin typeface="Times New Roman" pitchFamily="18" charset="0"/>
                <a:ea typeface="Calibri"/>
                <a:cs typeface="Times New Roman" pitchFamily="18" charset="0"/>
              </a:rPr>
              <a:t>1,0 до </a:t>
            </a:r>
            <a:r>
              <a:rPr lang="ru-RU" sz="2200" b="1" i="1" dirty="0" smtClean="0">
                <a:latin typeface="Times New Roman" pitchFamily="18" charset="0"/>
                <a:ea typeface="Calibri"/>
                <a:cs typeface="Times New Roman" pitchFamily="18" charset="0"/>
              </a:rPr>
              <a:t>2,5);</a:t>
            </a:r>
            <a:endParaRPr lang="ru-RU" sz="22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. В категорию «загрязненные ИЗВ-</a:t>
            </a:r>
            <a:r>
              <a:rPr lang="ru-RU" sz="2200" b="1" i="1" dirty="0">
                <a:latin typeface="Times New Roman" pitchFamily="18" charset="0"/>
                <a:ea typeface="Calibri"/>
                <a:cs typeface="Times New Roman" pitchFamily="18" charset="0"/>
              </a:rPr>
              <a:t> от 2,5 до </a:t>
            </a:r>
            <a:r>
              <a:rPr lang="ru-RU" sz="2200" b="1" i="1" dirty="0" smtClean="0">
                <a:latin typeface="Times New Roman" pitchFamily="18" charset="0"/>
                <a:ea typeface="Calibri"/>
                <a:cs typeface="Times New Roman" pitchFamily="18" charset="0"/>
              </a:rPr>
              <a:t>4,0</a:t>
            </a:r>
            <a:r>
              <a:rPr lang="ru-RU" sz="2200" dirty="0" smtClean="0">
                <a:latin typeface="Times New Roman" pitchFamily="18" charset="0"/>
                <a:ea typeface="Calibri"/>
                <a:cs typeface="Times New Roman" pitchFamily="18" charset="0"/>
              </a:rPr>
              <a:t>» 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попадают участки рек Свислочи ниже </a:t>
            </a:r>
            <a:r>
              <a:rPr lang="ru-RU" sz="2200" b="1" i="1" dirty="0" err="1" smtClean="0">
                <a:latin typeface="Times New Roman" pitchFamily="18" charset="0"/>
                <a:cs typeface="Times New Roman" pitchFamily="18" charset="0"/>
              </a:rPr>
              <a:t>г.Минска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, Днепра ниже </a:t>
            </a:r>
            <a:r>
              <a:rPr lang="ru-RU" sz="2200" b="1" i="1" dirty="0" err="1" smtClean="0">
                <a:latin typeface="Times New Roman" pitchFamily="18" charset="0"/>
                <a:cs typeface="Times New Roman" pitchFamily="18" charset="0"/>
              </a:rPr>
              <a:t>гг.Могилева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 и Быхова, Узы ниже </a:t>
            </a:r>
            <a:r>
              <a:rPr lang="ru-RU" sz="2200" b="1" i="1" dirty="0" err="1" smtClean="0">
                <a:latin typeface="Times New Roman" pitchFamily="18" charset="0"/>
                <a:cs typeface="Times New Roman" pitchFamily="18" charset="0"/>
              </a:rPr>
              <a:t>г.Гомеля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200" b="1" i="1" dirty="0" err="1" smtClean="0">
                <a:latin typeface="Times New Roman" pitchFamily="18" charset="0"/>
                <a:cs typeface="Times New Roman" pitchFamily="18" charset="0"/>
              </a:rPr>
              <a:t>Мухавца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 ниже </a:t>
            </a:r>
            <a:r>
              <a:rPr lang="ru-RU" sz="2200" b="1" i="1" dirty="0" err="1" smtClean="0">
                <a:latin typeface="Times New Roman" pitchFamily="18" charset="0"/>
                <a:cs typeface="Times New Roman" pitchFamily="18" charset="0"/>
              </a:rPr>
              <a:t>г.п.Жабинки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 ; </a:t>
            </a:r>
          </a:p>
          <a:p>
            <a:pPr eaLnBrk="1" hangingPunct="1">
              <a:lnSpc>
                <a:spcPct val="80000"/>
              </a:lnSpc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сильное загрязнение грунтовых и подземных вод происходит в районах промышленных центров, горнодобывающих предприятий, нефтехимических производств;</a:t>
            </a:r>
          </a:p>
          <a:p>
            <a:pPr eaLnBrk="1" hangingPunct="1">
              <a:lnSpc>
                <a:spcPct val="80000"/>
              </a:lnSpc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неудовлетворительным является и санитарно-техническое состояние самих водозаборов, где отсутствует необходимая санитарная защита, не соблюдается режим зон санитарной охраны водозаборов;</a:t>
            </a:r>
          </a:p>
          <a:p>
            <a:pPr eaLnBrk="1" hangingPunct="1">
              <a:lnSpc>
                <a:spcPct val="80000"/>
              </a:lnSpc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анализ данных радиоактивного мониторинга состояния природных вод свидетельствует о том, что концентрации радионуклидов в поверхностных водоемах республики не вызывают опасений. </a:t>
            </a:r>
          </a:p>
        </p:txBody>
      </p:sp>
    </p:spTree>
    <p:extLst>
      <p:ext uri="{BB962C8B-B14F-4D97-AF65-F5344CB8AC3E}">
        <p14:creationId xmlns:p14="http://schemas.microsoft.com/office/powerpoint/2010/main" val="29551607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3.1.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Техногенная деградация ландшафтов 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4272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67544" y="1412776"/>
            <a:ext cx="8136904" cy="4895949"/>
          </a:xfrm>
        </p:spPr>
        <p:txBody>
          <a:bodyPr rtlCol="0">
            <a:normAutofit fontScale="92500" lnSpcReduction="20000"/>
          </a:bodyPr>
          <a:lstStyle/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1800" dirty="0"/>
              <a:t>              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из  24,5 млн т ежегодных промышленных отходов утилизируется только 16,7%. Основная часть неиспользованных отходов удалена на полигоны  (80,5%), остальные– вывезены на полигоны твердых бытовых отходов (ТБО), оставлены на территориях предприятий, сожжены, слиты в канализацию, водоемы или вывезены в несанкционированные места.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общая площадь земель, занятых  полигонами отходов, составляет 2950 га.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накоплено около 700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млн.т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отходов, многие виды отходов по своим качествам и содержанию в них ценных компонентов являются потенциальным вторичным сырьем; 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из-за промышленных отвалов и отходов ежегодно недобирается 8–10 % валовой сельскохозяйственной продукции;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накопление отходов производства и потребления ведет к нарушению равновесия природной среды и представляет реальную угрозу здоровью населения;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endParaRPr lang="ru-RU" sz="1800" b="1" dirty="0"/>
          </a:p>
        </p:txBody>
      </p:sp>
    </p:spTree>
    <p:extLst>
      <p:ext uri="{BB962C8B-B14F-4D97-AF65-F5344CB8AC3E}">
        <p14:creationId xmlns:p14="http://schemas.microsoft.com/office/powerpoint/2010/main" val="9369162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3.2.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Нарушение экологического равновесия  из-за крупномасштабных  мелиоративных работ 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46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871538" y="1484313"/>
            <a:ext cx="7408862" cy="4641850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000" dirty="0" smtClean="0"/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1. мелиорация привела к сокращению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суммарной площади болот Беларуси более чем на 40%, а ведь они являются мощным фактором регулирования объективных биосферных процессов;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2. произошла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трансформация водосборных бассейнов 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водного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режима речной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сети, изменение русел затронуло свыше 1,6 тыс. малых и средних рек, превращенных в каналы, протяженность мелиоративной сети оказалась на порядок выше суммарной длины рек и ручьев;</a:t>
            </a: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3.нарушен водный баланс больших территорий (Полесье), изменен водный режим  отдельных бассейнов и водных объектов, понижен уровень грунтовых вод,  высыхание колодцев в сельской местности и  негативные изменения в экосистемах республики.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4041828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3.3. Интенсификация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сельскохозяйственного производства 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4374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899592" y="1556792"/>
            <a:ext cx="7848872" cy="5040560"/>
          </a:xfrm>
          <a:extLst/>
        </p:spPr>
        <p:txBody>
          <a:bodyPr rtlCol="0">
            <a:noAutofit/>
          </a:bodyPr>
          <a:lstStyle/>
          <a:p>
            <a:pPr marL="0" lvl="8" indent="0">
              <a:lnSpc>
                <a:spcPct val="80000"/>
              </a:lnSpc>
              <a:buSzPct val="100000"/>
              <a:buFont typeface="Symbol" pitchFamily="18" charset="2"/>
              <a:buNone/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эродированные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эрозионно опасные земли составляют 41,5% площади пашни Беларуси;</a:t>
            </a:r>
          </a:p>
          <a:p>
            <a:pPr marL="0" indent="0" eaLnBrk="1" fontAlgn="auto" hangingPunct="1">
              <a:lnSpc>
                <a:spcPct val="80000"/>
              </a:lnSpc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из-за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неумеренного известкования кислых почв более 3% пахотных земель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 пригодны для выращивания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кальциефобных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культур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картофель, лен, люпин);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lnSpc>
                <a:spcPct val="80000"/>
              </a:lnSpc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применение повышенных доз минеральных удобрений  привело к избыточному накоплению биогенных элементов на 6%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пахотных земель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(недопустимо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высокое содержание нитратов в сельскохозяйственных культурах, выращенных на этих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землях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); </a:t>
            </a:r>
          </a:p>
          <a:p>
            <a:pPr marL="0" indent="0" eaLnBrk="1" fontAlgn="auto" hangingPunct="1">
              <a:lnSpc>
                <a:spcPct val="80000"/>
              </a:lnSpc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пестициды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, накопленные в почве за долгие годы их чрезмерного применения и десятилетиями сохраняющиеся в природном круговороте веществ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84021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68313" y="115888"/>
            <a:ext cx="8135937" cy="936625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3000" b="1" dirty="0" smtClean="0">
                <a:effectLst/>
                <a:latin typeface="Times New Roman" pitchFamily="18" charset="0"/>
                <a:cs typeface="Times New Roman" pitchFamily="18" charset="0"/>
              </a:rPr>
              <a:t>4.1. СТЕПЕНЬ ЗАГРЯЗНЕНИЯ ТЕРРИТОРИЙ 2010 г.</a:t>
            </a:r>
          </a:p>
        </p:txBody>
      </p:sp>
      <p:pic>
        <p:nvPicPr>
          <p:cNvPr id="4099" name="Picture 3" descr="зна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0113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 descr="зна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0"/>
            <a:ext cx="900112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3636963" y="6524625"/>
            <a:ext cx="5507037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ru-RU" sz="1600" b="1" i="1">
              <a:solidFill>
                <a:srgbClr val="FFCC00"/>
              </a:solidFill>
            </a:endParaRPr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250825" y="1268413"/>
            <a:ext cx="8785225" cy="496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533400" indent="-533400">
              <a:spcBef>
                <a:spcPct val="20000"/>
              </a:spcBef>
              <a:buClr>
                <a:schemeClr val="hlink"/>
              </a:buClr>
              <a:buSzPct val="75000"/>
            </a:pP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ЦЕЗИЙ 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– 137 (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%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территории) 46,5*10</a:t>
            </a:r>
            <a:r>
              <a:rPr lang="ru-RU" sz="2800" b="1" i="1" baseline="30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км</a:t>
            </a:r>
            <a:r>
              <a:rPr lang="ru-RU" sz="2800" b="1" i="1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  <a:p>
            <a:pPr marL="533400" indent="-533400">
              <a:spcBef>
                <a:spcPct val="20000"/>
              </a:spcBef>
              <a:buClr>
                <a:schemeClr val="hlink"/>
              </a:buClr>
              <a:buSzPct val="75000"/>
            </a:pPr>
            <a:endParaRPr lang="ru-RU" sz="32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33400" indent="-533400">
              <a:spcBef>
                <a:spcPct val="20000"/>
              </a:spcBef>
              <a:buClr>
                <a:schemeClr val="hlink"/>
              </a:buClr>
              <a:buSzPct val="75000"/>
            </a:pP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СТРОНЦИЙ – 90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(10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%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территории) 21,1*10</a:t>
            </a:r>
            <a:r>
              <a:rPr lang="ru-RU" sz="2800" b="1" i="1" baseline="30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км</a:t>
            </a:r>
            <a:r>
              <a:rPr lang="ru-RU" sz="2800" b="1" i="1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  <a:p>
            <a:pPr marL="533400" indent="-533400">
              <a:spcBef>
                <a:spcPct val="20000"/>
              </a:spcBef>
              <a:buClr>
                <a:schemeClr val="hlink"/>
              </a:buClr>
              <a:buSzPct val="75000"/>
            </a:pPr>
            <a:endParaRPr lang="ru-RU" sz="32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33400" indent="-533400">
              <a:spcBef>
                <a:spcPct val="20000"/>
              </a:spcBef>
              <a:buClr>
                <a:schemeClr val="hlink"/>
              </a:buClr>
              <a:buSzPct val="75000"/>
            </a:pP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ИЗОТОПЫ </a:t>
            </a: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ПЛУТОНИЯ (238, 239, 240)</a:t>
            </a:r>
          </a:p>
          <a:p>
            <a:pPr marL="533400" indent="-533400">
              <a:spcBef>
                <a:spcPct val="20000"/>
              </a:spcBef>
              <a:buClr>
                <a:schemeClr val="hlink"/>
              </a:buClr>
              <a:buSzPct val="75000"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(2%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территории) 4,3*10</a:t>
            </a:r>
            <a:r>
              <a:rPr lang="ru-RU" sz="2800" b="1" baseline="30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км</a:t>
            </a:r>
            <a:r>
              <a:rPr lang="ru-RU" sz="2800" b="1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baseline="30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73491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051050" y="188913"/>
            <a:ext cx="4032250" cy="647700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3600" b="1" dirty="0" smtClean="0">
                <a:effectLst/>
                <a:latin typeface="Times New Roman" pitchFamily="18" charset="0"/>
                <a:cs typeface="Times New Roman" pitchFamily="18" charset="0"/>
              </a:rPr>
              <a:t>4.2.Ц Е З И Й</a:t>
            </a:r>
          </a:p>
        </p:txBody>
      </p:sp>
      <p:pic>
        <p:nvPicPr>
          <p:cNvPr id="5123" name="Picture 3" descr="зна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0113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 descr="зна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0"/>
            <a:ext cx="900112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3636963" y="6524625"/>
            <a:ext cx="5507037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ru-RU" sz="1600" b="1" i="1">
              <a:solidFill>
                <a:srgbClr val="FFCC00"/>
              </a:solidFill>
            </a:endParaRPr>
          </a:p>
        </p:txBody>
      </p:sp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611188" y="836613"/>
            <a:ext cx="7885112" cy="583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533400" indent="-533400">
              <a:spcBef>
                <a:spcPct val="20000"/>
              </a:spcBef>
              <a:buClr>
                <a:schemeClr val="hlink"/>
              </a:buClr>
              <a:buSzPct val="75000"/>
            </a:pP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Cs – 137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 -  </a:t>
            </a: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бета и гамма 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излучатель,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  <a:p>
            <a:pPr marL="533400" indent="-533400">
              <a:spcBef>
                <a:spcPct val="20000"/>
              </a:spcBef>
              <a:buClr>
                <a:schemeClr val="hlink"/>
              </a:buClr>
              <a:buSzPct val="75000"/>
            </a:pPr>
            <a:r>
              <a:rPr lang="en-US" sz="3200" b="1" i="1" dirty="0">
                <a:latin typeface="Times New Roman" pitchFamily="18" charset="0"/>
                <a:cs typeface="Times New Roman" pitchFamily="18" charset="0"/>
              </a:rPr>
              <a:t> T</a:t>
            </a:r>
            <a:r>
              <a:rPr lang="en-US" sz="3200" b="1" i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3200" b="1" i="1" baseline="-25000" dirty="0">
                <a:latin typeface="Times New Roman" pitchFamily="18" charset="0"/>
                <a:cs typeface="Times New Roman" pitchFamily="18" charset="0"/>
              </a:rPr>
              <a:t>/2</a:t>
            </a: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 – 30 лет</a:t>
            </a:r>
          </a:p>
          <a:p>
            <a:pPr marL="533400" indent="-533400">
              <a:spcBef>
                <a:spcPct val="20000"/>
              </a:spcBef>
              <a:buClr>
                <a:schemeClr val="hlink"/>
              </a:buClr>
              <a:buSzPct val="75000"/>
            </a:pP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pPr marL="533400" indent="-533400">
              <a:spcBef>
                <a:spcPct val="20000"/>
              </a:spcBef>
              <a:buClr>
                <a:schemeClr val="hlink"/>
              </a:buClr>
              <a:buSzPct val="75000"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Диффузен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(80% - мышцы)</a:t>
            </a:r>
          </a:p>
          <a:p>
            <a:pPr marL="533400" indent="-533400">
              <a:spcBef>
                <a:spcPct val="20000"/>
              </a:spcBef>
              <a:buClr>
                <a:schemeClr val="hlink"/>
              </a:buClr>
              <a:buSzPct val="75000"/>
            </a:pP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pPr marL="533400" indent="-533400">
              <a:spcBef>
                <a:spcPct val="20000"/>
              </a:spcBef>
              <a:buClr>
                <a:schemeClr val="hlink"/>
              </a:buClr>
              <a:buSzPct val="75000"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        Заболевания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систем:</a:t>
            </a:r>
          </a:p>
          <a:p>
            <a:pPr marL="533400" indent="-533400">
              <a:spcBef>
                <a:spcPct val="20000"/>
              </a:spcBef>
              <a:buClr>
                <a:schemeClr val="hlink"/>
              </a:buClr>
              <a:buSzPct val="75000"/>
              <a:buFontTx/>
              <a:buChar char="•"/>
            </a:pP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Кровообращения</a:t>
            </a:r>
          </a:p>
          <a:p>
            <a:pPr marL="533400" indent="-533400">
              <a:spcBef>
                <a:spcPct val="20000"/>
              </a:spcBef>
              <a:buClr>
                <a:schemeClr val="hlink"/>
              </a:buClr>
              <a:buSzPct val="75000"/>
              <a:buFontTx/>
              <a:buChar char="•"/>
            </a:pP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Пищеварения</a:t>
            </a:r>
          </a:p>
          <a:p>
            <a:pPr marL="533400" indent="-533400">
              <a:spcBef>
                <a:spcPct val="20000"/>
              </a:spcBef>
              <a:buClr>
                <a:schemeClr val="hlink"/>
              </a:buClr>
              <a:buSzPct val="75000"/>
              <a:buFontTx/>
              <a:buChar char="•"/>
            </a:pP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Сердечно – сосудистой</a:t>
            </a:r>
          </a:p>
          <a:p>
            <a:pPr marL="533400" indent="-533400">
              <a:spcBef>
                <a:spcPct val="20000"/>
              </a:spcBef>
              <a:buClr>
                <a:schemeClr val="hlink"/>
              </a:buClr>
              <a:buSzPct val="75000"/>
              <a:buFontTx/>
              <a:buChar char="•"/>
            </a:pP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Эндокринной</a:t>
            </a:r>
          </a:p>
          <a:p>
            <a:pPr marL="533400" indent="-533400">
              <a:spcBef>
                <a:spcPct val="20000"/>
              </a:spcBef>
              <a:buClr>
                <a:schemeClr val="hlink"/>
              </a:buClr>
              <a:buSzPct val="75000"/>
              <a:buFontTx/>
              <a:buChar char="•"/>
            </a:pP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Нервной</a:t>
            </a:r>
          </a:p>
          <a:p>
            <a:pPr marL="533400" indent="-533400">
              <a:spcBef>
                <a:spcPct val="20000"/>
              </a:spcBef>
              <a:buClr>
                <a:schemeClr val="hlink"/>
              </a:buClr>
              <a:buSzPct val="75000"/>
              <a:buFontTx/>
              <a:buChar char="•"/>
            </a:pP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Раковые заболевания</a:t>
            </a:r>
          </a:p>
        </p:txBody>
      </p:sp>
    </p:spTree>
    <p:extLst>
      <p:ext uri="{BB962C8B-B14F-4D97-AF65-F5344CB8AC3E}">
        <p14:creationId xmlns:p14="http://schemas.microsoft.com/office/powerpoint/2010/main" val="124246650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67544" y="332656"/>
            <a:ext cx="8208912" cy="500063"/>
          </a:xfrm>
          <a:noFill/>
        </p:spPr>
        <p:txBody>
          <a:bodyPr lIns="0" rIns="0" bIns="0" anchor="b" anchorCtr="0">
            <a:normAutofit/>
          </a:bodyPr>
          <a:lstStyle/>
          <a:p>
            <a:pPr eaLnBrk="1" hangingPunct="1"/>
            <a:r>
              <a:rPr lang="ru-RU" sz="2700" b="1" dirty="0" smtClean="0">
                <a:solidFill>
                  <a:srgbClr val="FFCC00"/>
                </a:solidFill>
                <a:effectLst/>
              </a:rPr>
              <a:t>  </a:t>
            </a:r>
            <a:r>
              <a:rPr lang="ru-RU" sz="27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4.4.Загрязнение территории изотопам  цезия</a:t>
            </a: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539552" y="1196975"/>
            <a:ext cx="8136904" cy="5262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CC00"/>
                </a:solidFill>
              </a:rPr>
              <a:t>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Загрязнение носит  неравномерный, "пятнистый" характер .  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ЮЖНОЕ ПЯТНО -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ближняя зона рядом с ЧАЭС . Уровни загрязнения почвы : МАКСИМАЛЬНОЕ - более  1000 Ки/км2, МИНИМАЛЬНОЕ  -  не ниже 5 Ки/км2. 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СЕВЕРО-ЗАПАДНОЕ ПЯТНО -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южная и юго-западная часть Гомельской области, центральные части Брестской области. Уровни загрязнения – не выше 100 Ки/км2 . 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ЦЕНТРАЛЬНОЕ ПЯТНО-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ряд населенных пунктов Гродненской и Минской областей- уровни загрязнения не выше 15 Ки/км2..</a:t>
            </a:r>
          </a:p>
          <a:p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Максимальный уровень загрязнения почвы цезием-137  – 1600 Ки/км2.</a:t>
            </a:r>
          </a:p>
        </p:txBody>
      </p:sp>
    </p:spTree>
    <p:extLst>
      <p:ext uri="{BB962C8B-B14F-4D97-AF65-F5344CB8AC3E}">
        <p14:creationId xmlns:p14="http://schemas.microsoft.com/office/powerpoint/2010/main" val="4092377290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051050" y="188913"/>
            <a:ext cx="4321175" cy="647700"/>
          </a:xfrm>
        </p:spPr>
        <p:txBody>
          <a:bodyPr>
            <a:normAutofit fontScale="92500"/>
          </a:bodyPr>
          <a:lstStyle/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3600" b="1" dirty="0" smtClean="0">
                <a:effectLst/>
                <a:latin typeface="Times New Roman" pitchFamily="18" charset="0"/>
                <a:cs typeface="Times New Roman" pitchFamily="18" charset="0"/>
              </a:rPr>
              <a:t>4.5.С Т Р О Н Ц И Й</a:t>
            </a:r>
          </a:p>
        </p:txBody>
      </p:sp>
      <p:pic>
        <p:nvPicPr>
          <p:cNvPr id="8195" name="Picture 3" descr="зна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0113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 descr="зна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0"/>
            <a:ext cx="900112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3636963" y="6524625"/>
            <a:ext cx="5507037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ru-RU" sz="1600" b="1" i="1">
              <a:solidFill>
                <a:srgbClr val="FFCC00"/>
              </a:solidFill>
            </a:endParaRPr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611188" y="836613"/>
            <a:ext cx="7885112" cy="583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533400" indent="-533400">
              <a:spcBef>
                <a:spcPct val="20000"/>
              </a:spcBef>
              <a:buClr>
                <a:schemeClr val="hlink"/>
              </a:buClr>
              <a:buSzPct val="75000"/>
            </a:pP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Sr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– 90  - 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бета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излучатель,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b="1" baseline="-25000" dirty="0">
                <a:latin typeface="Times New Roman" pitchFamily="18" charset="0"/>
                <a:cs typeface="Times New Roman" pitchFamily="18" charset="0"/>
              </a:rPr>
              <a:t>/2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29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лет</a:t>
            </a:r>
          </a:p>
          <a:p>
            <a:pPr marL="533400" indent="-533400">
              <a:spcBef>
                <a:spcPct val="20000"/>
              </a:spcBef>
              <a:buClr>
                <a:schemeClr val="hlink"/>
              </a:buClr>
              <a:buSzPct val="75000"/>
            </a:pP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marL="533400" indent="-533400">
              <a:spcBef>
                <a:spcPct val="20000"/>
              </a:spcBef>
              <a:buClr>
                <a:schemeClr val="hlink"/>
              </a:buClr>
              <a:buSzPct val="75000"/>
            </a:pPr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Остеотропен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( скелет)</a:t>
            </a:r>
          </a:p>
          <a:p>
            <a:pPr marL="533400" indent="-533400">
              <a:spcBef>
                <a:spcPct val="20000"/>
              </a:spcBef>
              <a:buClr>
                <a:schemeClr val="hlink"/>
              </a:buClr>
              <a:buSzPct val="75000"/>
            </a:pP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marL="533400" indent="-533400">
              <a:spcBef>
                <a:spcPct val="20000"/>
              </a:spcBef>
              <a:buClr>
                <a:schemeClr val="hlink"/>
              </a:buClr>
              <a:buSzPct val="75000"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             Заболевания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533400" indent="-533400">
              <a:spcBef>
                <a:spcPct val="20000"/>
              </a:spcBef>
              <a:buClr>
                <a:schemeClr val="hlink"/>
              </a:buClr>
              <a:buSzPct val="75000"/>
              <a:buFontTx/>
              <a:buChar char="•"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Снижение гемоглобина и эритроцитов</a:t>
            </a:r>
          </a:p>
          <a:p>
            <a:pPr marL="533400" indent="-533400">
              <a:spcBef>
                <a:spcPct val="20000"/>
              </a:spcBef>
              <a:buClr>
                <a:schemeClr val="hlink"/>
              </a:buClr>
              <a:buSzPct val="75000"/>
              <a:buFontTx/>
              <a:buChar char="•"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Лейкозы</a:t>
            </a:r>
          </a:p>
          <a:p>
            <a:pPr marL="533400" indent="-533400">
              <a:spcBef>
                <a:spcPct val="20000"/>
              </a:spcBef>
              <a:buClr>
                <a:schemeClr val="hlink"/>
              </a:buClr>
              <a:buSzPct val="75000"/>
              <a:buFontTx/>
              <a:buChar char="•"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Опухоли</a:t>
            </a:r>
          </a:p>
          <a:p>
            <a:pPr marL="533400" indent="-533400">
              <a:spcBef>
                <a:spcPct val="20000"/>
              </a:spcBef>
              <a:buClr>
                <a:schemeClr val="hlink"/>
              </a:buClr>
              <a:buSzPct val="75000"/>
              <a:buFontTx/>
              <a:buChar char="•"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Заболевания костей</a:t>
            </a:r>
          </a:p>
        </p:txBody>
      </p:sp>
    </p:spTree>
    <p:extLst>
      <p:ext uri="{BB962C8B-B14F-4D97-AF65-F5344CB8AC3E}">
        <p14:creationId xmlns:p14="http://schemas.microsoft.com/office/powerpoint/2010/main" val="63636974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1.1.Основные региональные проблемы республики Беларусь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412776"/>
            <a:ext cx="7715200" cy="5061176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1. загрязнение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более 1/5 территории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радионуклидами, что не только резко ограничило ее природно-ресурсный потенциал (загрязнено более 22% сельскохозяйственных и 21% лесных угодий), но и потребовало огромных затрат на снижение радиационной опасности; </a:t>
            </a:r>
          </a:p>
          <a:p>
            <a:pPr lvl="0"/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2. 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превышение нормативного уровня загрязнения воздушного бассейна в городах с высоким уровнем концентрации  производств и большим парком автотранспорта; </a:t>
            </a:r>
          </a:p>
          <a:p>
            <a:pPr lvl="0"/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3. 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трансформация водосборных бассейнов и водного режима речной сети в результате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осушения заболоченных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земель,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исчезновение множества малых рек и ручьев;</a:t>
            </a:r>
          </a:p>
          <a:p>
            <a:pPr lvl="0"/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4. увеличение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индекса загрязнения вод по всем рекам республики на фоне сокращения общего объема сбрасываемых в них стоков, что свидетельствует о нарушении процессов самоочищения водоемов;</a:t>
            </a:r>
          </a:p>
          <a:p>
            <a:pPr lvl="0"/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362655634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71600" y="260350"/>
            <a:ext cx="7560840" cy="633413"/>
          </a:xfrm>
          <a:noFill/>
        </p:spPr>
        <p:txBody>
          <a:bodyPr lIns="0" rIns="0" bIns="0" anchor="b" anchorCtr="0">
            <a:noAutofit/>
          </a:bodyPr>
          <a:lstStyle/>
          <a:p>
            <a:pPr eaLnBrk="1" hangingPunct="1"/>
            <a:r>
              <a:rPr lang="ru-RU" sz="28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4.6.Загрязнение территории Беларуси  стронцием-90</a:t>
            </a:r>
          </a:p>
        </p:txBody>
      </p:sp>
      <p:sp>
        <p:nvSpPr>
          <p:cNvPr id="9219" name="Rectangle 4"/>
          <p:cNvSpPr>
            <a:spLocks noChangeArrowheads="1"/>
          </p:cNvSpPr>
          <p:nvPr/>
        </p:nvSpPr>
        <p:spPr bwMode="auto">
          <a:xfrm>
            <a:off x="395288" y="1412875"/>
            <a:ext cx="8281168" cy="48320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FFCC00"/>
                </a:solidFill>
              </a:rPr>
              <a:t> </a:t>
            </a:r>
            <a:r>
              <a:rPr lang="ru-RU" b="1" dirty="0" smtClean="0">
                <a:solidFill>
                  <a:srgbClr val="FFCC00"/>
                </a:solidFill>
              </a:rPr>
              <a:t>      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Загрязнение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территории республики стронцием-90  носит более локальный характер. </a:t>
            </a:r>
          </a:p>
          <a:p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   Уровни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загрязнения почвы этим радионуклидом выше  0,15 Ки/км2 обнаружены на  10%  территории республики. </a:t>
            </a:r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  Максимальные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зафиксированные уровни стронция-90 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- 48,6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Ки/км2 в </a:t>
            </a:r>
            <a:r>
              <a:rPr lang="ru-RU" sz="2800" b="1" i="1" dirty="0" err="1">
                <a:latin typeface="Times New Roman" pitchFamily="18" charset="0"/>
                <a:cs typeface="Times New Roman" pitchFamily="18" charset="0"/>
              </a:rPr>
              <a:t>Хойникском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 районе . </a:t>
            </a: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      Наиболее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высокая поверхностная активность стронция-90 в почве в дальней зоне обнаружена  в </a:t>
            </a:r>
            <a:r>
              <a:rPr lang="ru-RU" sz="2800" b="1" i="1" dirty="0" err="1">
                <a:latin typeface="Times New Roman" pitchFamily="18" charset="0"/>
                <a:cs typeface="Times New Roman" pitchFamily="18" charset="0"/>
              </a:rPr>
              <a:t>Чериковском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 районе  - 0,78 Ки/км2,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800" b="1" i="1" dirty="0" err="1">
                <a:latin typeface="Times New Roman" pitchFamily="18" charset="0"/>
                <a:cs typeface="Times New Roman" pitchFamily="18" charset="0"/>
              </a:rPr>
              <a:t>Ветковском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 районе - - 3,7 Ки/км2.</a:t>
            </a:r>
          </a:p>
        </p:txBody>
      </p:sp>
    </p:spTree>
    <p:extLst>
      <p:ext uri="{BB962C8B-B14F-4D97-AF65-F5344CB8AC3E}">
        <p14:creationId xmlns:p14="http://schemas.microsoft.com/office/powerpoint/2010/main" val="1371904665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95288" y="404813"/>
            <a:ext cx="8258175" cy="1079971"/>
          </a:xfrm>
        </p:spPr>
        <p:txBody>
          <a:bodyPr lIns="0" rIns="0" bIns="0" anchor="b" anchorCtr="0">
            <a:normAutofit fontScale="90000"/>
          </a:bodyPr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FFCC0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CC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CC0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CC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CC0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CC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CC0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CC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CC0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CC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CC0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CC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CC0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CC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CC0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CC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CC0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CC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CC0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CC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CC0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CC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CC0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CC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4.7. </a:t>
            </a:r>
            <a:r>
              <a:rPr lang="ru-RU" sz="36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Загрязнение  территории изотопами плутония</a:t>
            </a: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43" name="Содержимое 2"/>
          <p:cNvSpPr>
            <a:spLocks noGrp="1"/>
          </p:cNvSpPr>
          <p:nvPr>
            <p:ph idx="4294967295"/>
          </p:nvPr>
        </p:nvSpPr>
        <p:spPr>
          <a:xfrm>
            <a:off x="428625" y="1571625"/>
            <a:ext cx="8229600" cy="4572000"/>
          </a:xfrm>
          <a:noFill/>
        </p:spPr>
        <p:txBody>
          <a:bodyPr/>
          <a:lstStyle/>
          <a:p>
            <a:pPr marL="0" indent="273050" eaLnBrk="1" hangingPunct="1">
              <a:lnSpc>
                <a:spcPct val="130000"/>
              </a:lnSpc>
              <a:buFont typeface="Wingdings" pitchFamily="2" charset="2"/>
              <a:buNone/>
            </a:pPr>
            <a:r>
              <a:rPr lang="ru-RU" sz="2800" b="1" i="1" dirty="0" smtClean="0">
                <a:effectLst/>
                <a:latin typeface="Times New Roman" pitchFamily="18" charset="0"/>
                <a:cs typeface="Times New Roman" pitchFamily="18" charset="0"/>
              </a:rPr>
              <a:t>Загрязнение почвы изотопами плутония-238,-239,-240  с плотностью более 0,001 Ки/км</a:t>
            </a:r>
            <a:r>
              <a:rPr lang="ru-RU" sz="2800" b="1" i="1" baseline="30000" dirty="0" smtClean="0">
                <a:effectLst/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b="1" i="1" dirty="0" smtClean="0">
                <a:effectLst/>
                <a:latin typeface="Times New Roman" pitchFamily="18" charset="0"/>
                <a:cs typeface="Times New Roman" pitchFamily="18" charset="0"/>
              </a:rPr>
              <a:t> наблюдается на  2% площади республики. </a:t>
            </a:r>
          </a:p>
          <a:p>
            <a:pPr marL="0" indent="273050" eaLnBrk="1" hangingPunct="1">
              <a:lnSpc>
                <a:spcPct val="130000"/>
              </a:lnSpc>
              <a:buFont typeface="Wingdings" pitchFamily="2" charset="2"/>
              <a:buNone/>
            </a:pPr>
            <a:r>
              <a:rPr lang="ru-RU" sz="2800" b="1" i="1" dirty="0" smtClean="0">
                <a:effectLst/>
                <a:latin typeface="Times New Roman" pitchFamily="18" charset="0"/>
                <a:cs typeface="Times New Roman" pitchFamily="18" charset="0"/>
              </a:rPr>
              <a:t>Эти территории преимущественно находятся в Гомельской и Могилевской областях.. Наиболее высокие уровни наблюдаются в </a:t>
            </a:r>
            <a:r>
              <a:rPr lang="ru-RU" sz="2800" b="1" i="1" dirty="0" err="1" smtClean="0">
                <a:effectLst/>
                <a:latin typeface="Times New Roman" pitchFamily="18" charset="0"/>
                <a:cs typeface="Times New Roman" pitchFamily="18" charset="0"/>
              </a:rPr>
              <a:t>Хойникском</a:t>
            </a:r>
            <a:r>
              <a:rPr lang="ru-RU" sz="2800" b="1" i="1" dirty="0" smtClean="0">
                <a:effectLst/>
                <a:latin typeface="Times New Roman" pitchFamily="18" charset="0"/>
                <a:cs typeface="Times New Roman" pitchFamily="18" charset="0"/>
              </a:rPr>
              <a:t> районе - более 0,3 Ки/км</a:t>
            </a:r>
            <a:r>
              <a:rPr lang="ru-RU" sz="2800" b="1" i="1" baseline="30000" dirty="0" smtClean="0">
                <a:effectLst/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b="1" i="1" dirty="0" smtClean="0">
                <a:effectLst/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971857790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95288" y="188913"/>
            <a:ext cx="8258175" cy="561975"/>
          </a:xfrm>
        </p:spPr>
        <p:txBody>
          <a:bodyPr lIns="0" rIns="0" bIns="0" anchor="b" anchorCtr="0">
            <a:normAutofit/>
          </a:bodyPr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  4.8.Проблема америция-241</a:t>
            </a: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67" name="Содержимое 2"/>
          <p:cNvSpPr>
            <a:spLocks noGrp="1"/>
          </p:cNvSpPr>
          <p:nvPr>
            <p:ph idx="4294967295"/>
          </p:nvPr>
        </p:nvSpPr>
        <p:spPr>
          <a:xfrm>
            <a:off x="468313" y="1125538"/>
            <a:ext cx="7848103" cy="5000625"/>
          </a:xfrm>
          <a:noFill/>
        </p:spPr>
        <p:txBody>
          <a:bodyPr>
            <a:normAutofit lnSpcReduction="10000"/>
          </a:bodyPr>
          <a:lstStyle/>
          <a:p>
            <a:pPr marL="0" indent="273050" algn="just"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ru-RU" sz="1700" b="1" dirty="0" smtClean="0">
                <a:solidFill>
                  <a:srgbClr val="FFCC00"/>
                </a:solidFill>
                <a:effectLst/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dirty="0" smtClean="0">
                <a:solidFill>
                  <a:srgbClr val="FFCC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smtClean="0">
                <a:effectLst/>
                <a:latin typeface="Times New Roman" pitchFamily="18" charset="0"/>
                <a:cs typeface="Times New Roman" pitchFamily="18" charset="0"/>
              </a:rPr>
              <a:t>В результате бета-распада </a:t>
            </a:r>
            <a:r>
              <a:rPr lang="ru-RU" sz="2400" b="1" i="1" baseline="30000" dirty="0" smtClean="0">
                <a:effectLst/>
                <a:latin typeface="Times New Roman" pitchFamily="18" charset="0"/>
                <a:cs typeface="Times New Roman" pitchFamily="18" charset="0"/>
              </a:rPr>
              <a:t>241</a:t>
            </a:r>
            <a:r>
              <a:rPr lang="ru-RU" sz="2400" b="1" i="1" dirty="0" smtClean="0">
                <a:effectLst/>
                <a:latin typeface="Times New Roman" pitchFamily="18" charset="0"/>
                <a:cs typeface="Times New Roman" pitchFamily="18" charset="0"/>
              </a:rPr>
              <a:t>Pu на радиоактивно загрязненных территориях происходит образование радиотоксичного </a:t>
            </a:r>
            <a:r>
              <a:rPr lang="ru-RU" sz="2600" b="1" i="1" dirty="0" smtClean="0">
                <a:effectLst/>
                <a:latin typeface="Times New Roman" pitchFamily="18" charset="0"/>
                <a:cs typeface="Times New Roman" pitchFamily="18" charset="0"/>
              </a:rPr>
              <a:t>америция-241  .</a:t>
            </a:r>
            <a:r>
              <a:rPr lang="ru-RU" sz="2400" b="1" i="1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273050" algn="just"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ru-RU" sz="2400" b="1" i="1" dirty="0" smtClean="0">
                <a:effectLst/>
                <a:latin typeface="Times New Roman" pitchFamily="18" charset="0"/>
                <a:cs typeface="Times New Roman" pitchFamily="18" charset="0"/>
              </a:rPr>
              <a:t> Рост активности почв за счет </a:t>
            </a:r>
            <a:r>
              <a:rPr lang="ru-RU" sz="2400" b="1" i="1" baseline="30000" dirty="0" smtClean="0">
                <a:effectLst/>
                <a:latin typeface="Times New Roman" pitchFamily="18" charset="0"/>
                <a:cs typeface="Times New Roman" pitchFamily="18" charset="0"/>
              </a:rPr>
              <a:t>241</a:t>
            </a:r>
            <a:r>
              <a:rPr lang="ru-RU" sz="2400" b="1" i="1" dirty="0" smtClean="0">
                <a:effectLst/>
                <a:latin typeface="Times New Roman" pitchFamily="18" charset="0"/>
                <a:cs typeface="Times New Roman" pitchFamily="18" charset="0"/>
              </a:rPr>
              <a:t>Am будет продолжаться до 2060 г. </a:t>
            </a:r>
            <a:r>
              <a:rPr lang="ru-RU" sz="2600" b="1" i="1" dirty="0" smtClean="0">
                <a:effectLst/>
                <a:latin typeface="Times New Roman" pitchFamily="18" charset="0"/>
                <a:cs typeface="Times New Roman" pitchFamily="18" charset="0"/>
              </a:rPr>
              <a:t>В 2086 году( через 100 лет) активность почвы на загрязненных изотопами плутония территориях  будет в 2,4 раза выше, чем в 1986 г. </a:t>
            </a:r>
          </a:p>
          <a:p>
            <a:pPr marL="0" indent="273050" algn="just"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ru-RU" sz="2400" b="1" i="1" dirty="0" smtClean="0">
                <a:effectLst/>
                <a:latin typeface="Times New Roman" pitchFamily="18" charset="0"/>
                <a:cs typeface="Times New Roman" pitchFamily="18" charset="0"/>
              </a:rPr>
              <a:t>Поэтому при учете вклада америция-241 в загрязнение почвы количество населенных пунктов, находящихся в зоне отчуждения будет возрастать. </a:t>
            </a:r>
          </a:p>
        </p:txBody>
      </p:sp>
    </p:spTree>
    <p:extLst>
      <p:ext uri="{BB962C8B-B14F-4D97-AF65-F5344CB8AC3E}">
        <p14:creationId xmlns:p14="http://schemas.microsoft.com/office/powerpoint/2010/main" val="3612266230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95288" y="188913"/>
            <a:ext cx="8064500" cy="503237"/>
          </a:xfrm>
        </p:spPr>
        <p:txBody>
          <a:bodyPr>
            <a:normAutofit/>
          </a:bodyPr>
          <a:lstStyle/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3200" b="1" dirty="0" smtClean="0">
                <a:effectLst/>
                <a:latin typeface="Times New Roman" pitchFamily="18" charset="0"/>
                <a:cs typeface="Times New Roman" pitchFamily="18" charset="0"/>
              </a:rPr>
              <a:t>4.9.МИГРАЦИЯ РАДИОНУКЛИДОВ</a:t>
            </a:r>
          </a:p>
        </p:txBody>
      </p:sp>
      <p:pic>
        <p:nvPicPr>
          <p:cNvPr id="13315" name="Picture 3" descr="зна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0113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4" descr="зна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0"/>
            <a:ext cx="900112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3636963" y="6524625"/>
            <a:ext cx="5507037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ru-RU" sz="1600" b="1" i="1">
              <a:solidFill>
                <a:srgbClr val="FFCC00"/>
              </a:solidFill>
            </a:endParaRPr>
          </a:p>
        </p:txBody>
      </p:sp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323850" y="908050"/>
            <a:ext cx="8640763" cy="568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533400" indent="-533400">
              <a:spcBef>
                <a:spcPct val="20000"/>
              </a:spcBef>
              <a:buClr>
                <a:schemeClr val="hlink"/>
              </a:buClr>
              <a:buSzPct val="75000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   ВЕРТИКАЛЬНАЯ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МИГРАЦИЯ:</a:t>
            </a:r>
          </a:p>
          <a:p>
            <a:pPr marL="533400" indent="-533400">
              <a:spcBef>
                <a:spcPct val="20000"/>
              </a:spcBef>
              <a:buClr>
                <a:schemeClr val="hlink"/>
              </a:buClr>
              <a:buSzPct val="75000"/>
              <a:buFontTx/>
              <a:buChar char="•"/>
            </a:pP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Адгезия</a:t>
            </a:r>
          </a:p>
          <a:p>
            <a:pPr marL="533400" indent="-533400">
              <a:spcBef>
                <a:spcPct val="20000"/>
              </a:spcBef>
              <a:buClr>
                <a:schemeClr val="hlink"/>
              </a:buClr>
              <a:buSzPct val="75000"/>
              <a:buFontTx/>
              <a:buChar char="•"/>
            </a:pP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Адсорбция</a:t>
            </a:r>
          </a:p>
          <a:p>
            <a:pPr marL="533400" indent="-533400">
              <a:spcBef>
                <a:spcPct val="20000"/>
              </a:spcBef>
              <a:buClr>
                <a:schemeClr val="hlink"/>
              </a:buClr>
              <a:buSzPct val="75000"/>
              <a:buFontTx/>
              <a:buChar char="•"/>
            </a:pPr>
            <a:r>
              <a:rPr lang="ru-RU" sz="2400" b="1" i="1" dirty="0" err="1">
                <a:latin typeface="Times New Roman" pitchFamily="18" charset="0"/>
                <a:cs typeface="Times New Roman" pitchFamily="18" charset="0"/>
              </a:rPr>
              <a:t>Дуффузия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  <a:p>
            <a:pPr marL="533400" indent="-533400">
              <a:spcBef>
                <a:spcPct val="20000"/>
              </a:spcBef>
              <a:buClr>
                <a:schemeClr val="hlink"/>
              </a:buClr>
              <a:buSzPct val="75000"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Зависит от вида почв, режима почвоведения, химической природы изотопов.</a:t>
            </a:r>
          </a:p>
          <a:p>
            <a:pPr marL="533400" indent="-533400">
              <a:spcBef>
                <a:spcPct val="20000"/>
              </a:spcBef>
              <a:buClr>
                <a:schemeClr val="hlink"/>
              </a:buClr>
              <a:buSzPct val="75000"/>
            </a:pP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marL="533400" indent="-533400">
              <a:spcBef>
                <a:spcPct val="20000"/>
              </a:spcBef>
              <a:buClr>
                <a:schemeClr val="hlink"/>
              </a:buClr>
              <a:buSzPct val="75000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   ГОРИЗОНТАЛЬНАЯ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МИГРАЦИЯ:</a:t>
            </a:r>
          </a:p>
          <a:p>
            <a:pPr marL="533400" indent="-533400">
              <a:spcBef>
                <a:spcPct val="20000"/>
              </a:spcBef>
              <a:buClr>
                <a:schemeClr val="hlink"/>
              </a:buClr>
              <a:buSzPct val="75000"/>
              <a:buFontTx/>
              <a:buChar char="•"/>
            </a:pP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Роза ветров</a:t>
            </a:r>
          </a:p>
          <a:p>
            <a:pPr marL="533400" indent="-533400">
              <a:spcBef>
                <a:spcPct val="20000"/>
              </a:spcBef>
              <a:buClr>
                <a:schemeClr val="hlink"/>
              </a:buClr>
              <a:buSzPct val="75000"/>
              <a:buFontTx/>
              <a:buChar char="•"/>
            </a:pP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Деятельность человека</a:t>
            </a:r>
          </a:p>
          <a:p>
            <a:pPr marL="533400" indent="-533400">
              <a:spcBef>
                <a:spcPct val="20000"/>
              </a:spcBef>
              <a:buClr>
                <a:schemeClr val="hlink"/>
              </a:buClr>
              <a:buSzPct val="75000"/>
              <a:buFontTx/>
              <a:buChar char="•"/>
            </a:pP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Производство сельхоз продукции</a:t>
            </a:r>
          </a:p>
          <a:p>
            <a:pPr marL="533400" indent="-533400">
              <a:spcBef>
                <a:spcPct val="20000"/>
              </a:spcBef>
              <a:buClr>
                <a:schemeClr val="hlink"/>
              </a:buClr>
              <a:buSzPct val="75000"/>
              <a:buFontTx/>
              <a:buChar char="•"/>
            </a:pP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Заготовка леса</a:t>
            </a:r>
          </a:p>
          <a:p>
            <a:pPr marL="533400" indent="-533400">
              <a:spcBef>
                <a:spcPct val="20000"/>
              </a:spcBef>
              <a:buClr>
                <a:schemeClr val="hlink"/>
              </a:buClr>
              <a:buSzPct val="75000"/>
              <a:buFontTx/>
              <a:buChar char="•"/>
            </a:pP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Миграция животных</a:t>
            </a:r>
          </a:p>
        </p:txBody>
      </p:sp>
    </p:spTree>
    <p:extLst>
      <p:ext uri="{BB962C8B-B14F-4D97-AF65-F5344CB8AC3E}">
        <p14:creationId xmlns:p14="http://schemas.microsoft.com/office/powerpoint/2010/main" val="226075076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>
          <a:xfrm>
            <a:off x="722313" y="288925"/>
            <a:ext cx="7700962" cy="790575"/>
          </a:xfrm>
        </p:spPr>
        <p:txBody>
          <a:bodyPr anchorCtr="0">
            <a:normAutofit fontScale="90000"/>
          </a:bodyPr>
          <a:lstStyle/>
          <a:p>
            <a:pPr eaLnBrk="1" hangingPunct="1">
              <a:defRPr/>
            </a:pPr>
            <a:r>
              <a:rPr lang="ru-RU" sz="5400" baseline="-25000" smtClean="0">
                <a:solidFill>
                  <a:schemeClr val="tx1"/>
                </a:solidFill>
                <a:effectLst>
                  <a:outerShdw blurRad="38100" dist="38100" dir="2700000" algn="tl">
                    <a:srgbClr val="010199"/>
                  </a:outerShdw>
                </a:effectLst>
              </a:rPr>
              <a:t>     </a:t>
            </a:r>
            <a:endParaRPr lang="ru-RU" sz="2000" smtClean="0"/>
          </a:p>
        </p:txBody>
      </p:sp>
      <p:pic>
        <p:nvPicPr>
          <p:cNvPr id="24579" name="Picture 3" descr="зна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0113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0" name="Picture 4" descr="зна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0"/>
            <a:ext cx="900112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1" name="Rectangle 5"/>
          <p:cNvSpPr>
            <a:spLocks noChangeArrowheads="1"/>
          </p:cNvSpPr>
          <p:nvPr/>
        </p:nvSpPr>
        <p:spPr bwMode="auto">
          <a:xfrm>
            <a:off x="3636963" y="6524625"/>
            <a:ext cx="5507037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ru-RU" sz="1600" b="1" i="1">
              <a:solidFill>
                <a:srgbClr val="FFCC00"/>
              </a:solidFill>
            </a:endParaRPr>
          </a:p>
        </p:txBody>
      </p:sp>
      <p:sp>
        <p:nvSpPr>
          <p:cNvPr id="24582" name="Rectangle 6"/>
          <p:cNvSpPr>
            <a:spLocks noChangeArrowheads="1"/>
          </p:cNvSpPr>
          <p:nvPr/>
        </p:nvSpPr>
        <p:spPr bwMode="auto">
          <a:xfrm>
            <a:off x="900113" y="188913"/>
            <a:ext cx="7343775" cy="1223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4.10.КАК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РАДИОНУКЛИДЫ ПОПАДАЮТ В ОРГАНИЗМ ЧЕЛОВЕКА</a:t>
            </a:r>
          </a:p>
        </p:txBody>
      </p:sp>
      <p:sp>
        <p:nvSpPr>
          <p:cNvPr id="24583" name="Rectangle 7"/>
          <p:cNvSpPr>
            <a:spLocks noChangeArrowheads="1"/>
          </p:cNvSpPr>
          <p:nvPr/>
        </p:nvSpPr>
        <p:spPr bwMode="auto">
          <a:xfrm>
            <a:off x="179388" y="1341438"/>
            <a:ext cx="8785225" cy="532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None/>
            </a:pPr>
            <a:r>
              <a:rPr lang="ru-RU" sz="2400" b="1" dirty="0"/>
              <a:t>ВНЕШНЕЕ ОБЛУЧЕНИЕ –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годовая эффективная эквивалентная доза – 2,4 </a:t>
            </a:r>
            <a:r>
              <a:rPr lang="ru-RU" sz="2400" b="1" i="1" dirty="0" err="1">
                <a:latin typeface="Times New Roman" pitchFamily="18" charset="0"/>
                <a:cs typeface="Times New Roman" pitchFamily="18" charset="0"/>
              </a:rPr>
              <a:t>мЗВ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None/>
            </a:pPr>
            <a:endParaRPr lang="ru-RU" sz="2400" b="1" dirty="0"/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None/>
            </a:pPr>
            <a:r>
              <a:rPr lang="ru-RU" sz="2400" b="1" dirty="0"/>
              <a:t>ВНУТРЕННЕЕ  ОБЛУЧЕНИЕ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(инкорпорированные радионуклиды) зависит от радиоактивного загрязнения почвы, рациона питания, образа жизни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/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None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В настоящее время основную опасность для жителей республики представляют радионуклиды, попадающие в организм человека с продуктами питания (пищевые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цепочки).</a:t>
            </a:r>
            <a:endParaRPr lang="ru-RU" sz="2800" b="1" i="1" u="sng" dirty="0">
              <a:solidFill>
                <a:srgbClr val="FFCC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677461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>
          <a:xfrm>
            <a:off x="722313" y="288925"/>
            <a:ext cx="7700962" cy="790575"/>
          </a:xfrm>
        </p:spPr>
        <p:txBody>
          <a:bodyPr anchorCtr="0">
            <a:normAutofit fontScale="90000"/>
          </a:bodyPr>
          <a:lstStyle/>
          <a:p>
            <a:pPr eaLnBrk="1" hangingPunct="1">
              <a:defRPr/>
            </a:pPr>
            <a:r>
              <a:rPr lang="ru-RU" sz="5400" baseline="-25000" smtClean="0">
                <a:solidFill>
                  <a:schemeClr val="tx1"/>
                </a:solidFill>
                <a:effectLst>
                  <a:outerShdw blurRad="38100" dist="38100" dir="2700000" algn="tl">
                    <a:srgbClr val="010199"/>
                  </a:outerShdw>
                </a:effectLst>
              </a:rPr>
              <a:t>     </a:t>
            </a:r>
            <a:endParaRPr lang="ru-RU" sz="2000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115888"/>
            <a:ext cx="8426450" cy="1009650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800" b="1" dirty="0" smtClean="0">
                <a:effectLst/>
                <a:latin typeface="Times New Roman" pitchFamily="18" charset="0"/>
                <a:cs typeface="Times New Roman" pitchFamily="18" charset="0"/>
              </a:rPr>
              <a:t>4.11.ОСОБЕННОСТИ</a:t>
            </a: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800" b="1" dirty="0" smtClean="0">
                <a:effectLst/>
                <a:latin typeface="Times New Roman" pitchFamily="18" charset="0"/>
                <a:cs typeface="Times New Roman" pitchFamily="18" charset="0"/>
              </a:rPr>
              <a:t>БИОЛОГИЧЕСКОГО ДЕЙСТВИЯ ИИ</a:t>
            </a:r>
          </a:p>
        </p:txBody>
      </p:sp>
      <p:pic>
        <p:nvPicPr>
          <p:cNvPr id="23556" name="Picture 4" descr="зна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0113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7" name="Picture 5" descr="зна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0"/>
            <a:ext cx="900112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8" name="Rectangle 6"/>
          <p:cNvSpPr>
            <a:spLocks noChangeArrowheads="1"/>
          </p:cNvSpPr>
          <p:nvPr/>
        </p:nvSpPr>
        <p:spPr bwMode="auto">
          <a:xfrm>
            <a:off x="3636963" y="6524625"/>
            <a:ext cx="5507037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ru-RU" sz="1600" b="1" i="1">
              <a:solidFill>
                <a:srgbClr val="FFCC00"/>
              </a:solidFill>
            </a:endParaRPr>
          </a:p>
        </p:txBody>
      </p:sp>
      <p:sp>
        <p:nvSpPr>
          <p:cNvPr id="23559" name="Rectangle 7"/>
          <p:cNvSpPr>
            <a:spLocks noChangeArrowheads="1"/>
          </p:cNvSpPr>
          <p:nvPr/>
        </p:nvSpPr>
        <p:spPr bwMode="auto">
          <a:xfrm>
            <a:off x="250825" y="1125538"/>
            <a:ext cx="8642350" cy="5472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533400" indent="-533400"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AutoNum type="arabicPeriod"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Высокая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локальная эффективность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поглощенной энергии</a:t>
            </a:r>
          </a:p>
          <a:p>
            <a:pPr marL="533400" indent="-533400"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AutoNum type="arabicPeriod"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Наличие скрытого (инкубационного) периода действия ИИ</a:t>
            </a:r>
          </a:p>
          <a:p>
            <a:pPr marL="533400" indent="-533400"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AutoNum type="arabicPeriod"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Кумулятивный эффект (действие малых доз суммируется или накапливается)</a:t>
            </a:r>
          </a:p>
          <a:p>
            <a:pPr marL="533400" indent="-533400"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AutoNum type="arabicPeriod"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Генетический эффект</a:t>
            </a:r>
          </a:p>
          <a:p>
            <a:pPr marL="533400" indent="-533400"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AutoNum type="arabicPeriod"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Последствия зависят от условий облучения</a:t>
            </a:r>
          </a:p>
          <a:p>
            <a:pPr marL="533400" indent="-533400"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AutoNum type="arabicPeriod"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Различная радиочувствительность органов и индивидуумов. </a:t>
            </a:r>
          </a:p>
        </p:txBody>
      </p:sp>
    </p:spTree>
    <p:extLst>
      <p:ext uri="{BB962C8B-B14F-4D97-AF65-F5344CB8AC3E}">
        <p14:creationId xmlns:p14="http://schemas.microsoft.com/office/powerpoint/2010/main" val="23562547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>
          <a:xfrm>
            <a:off x="722313" y="288925"/>
            <a:ext cx="7700962" cy="790575"/>
          </a:xfrm>
        </p:spPr>
        <p:txBody>
          <a:bodyPr anchorCtr="0">
            <a:normAutofit fontScale="90000"/>
          </a:bodyPr>
          <a:lstStyle/>
          <a:p>
            <a:pPr eaLnBrk="1" hangingPunct="1">
              <a:defRPr/>
            </a:pPr>
            <a:r>
              <a:rPr lang="ru-RU" sz="5400" baseline="-25000" smtClean="0">
                <a:solidFill>
                  <a:schemeClr val="tx1"/>
                </a:solidFill>
                <a:effectLst>
                  <a:outerShdw blurRad="38100" dist="38100" dir="2700000" algn="tl">
                    <a:srgbClr val="010199"/>
                  </a:outerShdw>
                </a:effectLst>
              </a:rPr>
              <a:t>     </a:t>
            </a:r>
            <a:endParaRPr lang="ru-RU" sz="2000" smtClean="0"/>
          </a:p>
        </p:txBody>
      </p:sp>
      <p:sp>
        <p:nvSpPr>
          <p:cNvPr id="1046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755650" y="188913"/>
            <a:ext cx="7704138" cy="503237"/>
          </a:xfrm>
        </p:spPr>
        <p:txBody>
          <a:bodyPr>
            <a:normAutofit/>
          </a:bodyPr>
          <a:lstStyle/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400" b="1" dirty="0" smtClean="0">
                <a:effectLst/>
                <a:latin typeface="Times New Roman" pitchFamily="18" charset="0"/>
                <a:cs typeface="Times New Roman" pitchFamily="18" charset="0"/>
              </a:rPr>
              <a:t>4.12.ПОСЛЕДСТВИЯ ОБЛУЧЕНИЯ ЧЕЛОВЕКА</a:t>
            </a:r>
          </a:p>
        </p:txBody>
      </p:sp>
      <p:pic>
        <p:nvPicPr>
          <p:cNvPr id="1047" name="Picture 4" descr="зна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0113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8" name="Picture 5" descr="зна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0"/>
            <a:ext cx="900112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9" name="Rectangle 6"/>
          <p:cNvSpPr>
            <a:spLocks noChangeArrowheads="1"/>
          </p:cNvSpPr>
          <p:nvPr/>
        </p:nvSpPr>
        <p:spPr bwMode="auto">
          <a:xfrm>
            <a:off x="3636963" y="6524625"/>
            <a:ext cx="5507037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ru-RU" sz="1600" b="1" i="1">
              <a:solidFill>
                <a:srgbClr val="FFCC00"/>
              </a:solidFill>
            </a:endParaRPr>
          </a:p>
        </p:txBody>
      </p:sp>
      <p:grpSp>
        <p:nvGrpSpPr>
          <p:cNvPr id="2" name="Organization Chart 7"/>
          <p:cNvGrpSpPr>
            <a:grpSpLocks/>
          </p:cNvGrpSpPr>
          <p:nvPr/>
        </p:nvGrpSpPr>
        <p:grpSpPr bwMode="auto">
          <a:xfrm>
            <a:off x="250825" y="787399"/>
            <a:ext cx="8713788" cy="5903913"/>
            <a:chOff x="1134" y="1270"/>
            <a:chExt cx="2880" cy="2015"/>
          </a:xfrm>
        </p:grpSpPr>
        <p:cxnSp>
          <p:nvCxnSpPr>
            <p:cNvPr id="3076" name="_s3076"/>
            <p:cNvCxnSpPr>
              <a:cxnSpLocks noChangeShapeType="1"/>
              <a:stCxn id="11" idx="0"/>
              <a:endCxn id="10" idx="2"/>
            </p:cNvCxnSpPr>
            <p:nvPr/>
          </p:nvCxnSpPr>
          <p:spPr bwMode="auto">
            <a:xfrm rot="5400000" flipH="1">
              <a:off x="1647" y="2793"/>
              <a:ext cx="161" cy="283"/>
            </a:xfrm>
            <a:prstGeom prst="bentConnector3">
              <a:avLst>
                <a:gd name="adj1" fmla="val 24241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077" name="_s3077"/>
            <p:cNvCxnSpPr>
              <a:cxnSpLocks noChangeShapeType="1"/>
              <a:stCxn id="10" idx="0"/>
              <a:endCxn id="7" idx="2"/>
            </p:cNvCxnSpPr>
            <p:nvPr/>
          </p:nvCxnSpPr>
          <p:spPr bwMode="auto">
            <a:xfrm rot="16200000">
              <a:off x="1515" y="2493"/>
              <a:ext cx="144" cy="1"/>
            </a:xfrm>
            <a:prstGeom prst="bentConnector3">
              <a:avLst>
                <a:gd name="adj1" fmla="val 27069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078" name="_s3078"/>
            <p:cNvCxnSpPr>
              <a:cxnSpLocks noChangeShapeType="1"/>
              <a:stCxn id="9" idx="0"/>
              <a:endCxn id="6" idx="2"/>
            </p:cNvCxnSpPr>
            <p:nvPr/>
          </p:nvCxnSpPr>
          <p:spPr bwMode="auto">
            <a:xfrm rot="16200000">
              <a:off x="3491" y="2061"/>
              <a:ext cx="144" cy="1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079" name="_s3079"/>
            <p:cNvCxnSpPr>
              <a:cxnSpLocks noChangeShapeType="1"/>
              <a:stCxn id="8" idx="0"/>
              <a:endCxn id="5" idx="2"/>
            </p:cNvCxnSpPr>
            <p:nvPr/>
          </p:nvCxnSpPr>
          <p:spPr bwMode="auto">
            <a:xfrm rot="16200000">
              <a:off x="2503" y="2061"/>
              <a:ext cx="144" cy="1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080" name="_s3080"/>
            <p:cNvCxnSpPr>
              <a:cxnSpLocks noChangeShapeType="1"/>
              <a:stCxn id="7" idx="0"/>
              <a:endCxn id="4" idx="2"/>
            </p:cNvCxnSpPr>
            <p:nvPr/>
          </p:nvCxnSpPr>
          <p:spPr bwMode="auto">
            <a:xfrm rot="16200000">
              <a:off x="1520" y="2066"/>
              <a:ext cx="134" cy="1"/>
            </a:xfrm>
            <a:prstGeom prst="bentConnector3">
              <a:avLst>
                <a:gd name="adj1" fmla="val 29032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081" name="_s3081"/>
            <p:cNvCxnSpPr>
              <a:cxnSpLocks noChangeShapeType="1"/>
              <a:stCxn id="6" idx="0"/>
              <a:endCxn id="3" idx="2"/>
            </p:cNvCxnSpPr>
            <p:nvPr/>
          </p:nvCxnSpPr>
          <p:spPr bwMode="auto">
            <a:xfrm rot="5400000" flipH="1">
              <a:off x="2996" y="1136"/>
              <a:ext cx="144" cy="988"/>
            </a:xfrm>
            <a:prstGeom prst="bentConnector3">
              <a:avLst>
                <a:gd name="adj1" fmla="val 27171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082" name="_s3082"/>
            <p:cNvCxnSpPr>
              <a:cxnSpLocks noChangeShapeType="1"/>
              <a:stCxn id="5" idx="0"/>
              <a:endCxn id="3" idx="2"/>
            </p:cNvCxnSpPr>
            <p:nvPr/>
          </p:nvCxnSpPr>
          <p:spPr bwMode="auto">
            <a:xfrm rot="16200000">
              <a:off x="2503" y="1629"/>
              <a:ext cx="144" cy="1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083" name="_s3083"/>
            <p:cNvCxnSpPr>
              <a:cxnSpLocks noChangeShapeType="1"/>
              <a:stCxn id="4" idx="0"/>
              <a:endCxn id="3" idx="2"/>
            </p:cNvCxnSpPr>
            <p:nvPr/>
          </p:nvCxnSpPr>
          <p:spPr bwMode="auto">
            <a:xfrm rot="16200000">
              <a:off x="2003" y="1141"/>
              <a:ext cx="154" cy="988"/>
            </a:xfrm>
            <a:prstGeom prst="bentConnector3">
              <a:avLst>
                <a:gd name="adj1" fmla="val 25352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" name="_s3084"/>
            <p:cNvSpPr>
              <a:spLocks noChangeArrowheads="1"/>
            </p:cNvSpPr>
            <p:nvPr/>
          </p:nvSpPr>
          <p:spPr bwMode="auto">
            <a:xfrm>
              <a:off x="2142" y="1270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rgbClr val="FFCC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900" b="1" i="0" u="none" strike="noStrike" cap="none" normalizeH="0" baseline="0" dirty="0" smtClean="0">
                  <a:ln>
                    <a:noFill/>
                  </a:ln>
                  <a:effectLst/>
                  <a:latin typeface="Arial Black" pitchFamily="34" charset="0"/>
                </a:rPr>
                <a:t>Д О З А</a:t>
              </a:r>
            </a:p>
          </p:txBody>
        </p:sp>
        <p:sp>
          <p:nvSpPr>
            <p:cNvPr id="4" name="_s3085"/>
            <p:cNvSpPr>
              <a:spLocks noChangeArrowheads="1"/>
            </p:cNvSpPr>
            <p:nvPr/>
          </p:nvSpPr>
          <p:spPr bwMode="auto">
            <a:xfrm>
              <a:off x="1134" y="1712"/>
              <a:ext cx="905" cy="288"/>
            </a:xfrm>
            <a:prstGeom prst="roundRect">
              <a:avLst>
                <a:gd name="adj" fmla="val 16667"/>
              </a:avLst>
            </a:prstGeom>
            <a:solidFill>
              <a:srgbClr val="FFCC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600" b="0" i="0" u="none" strike="noStrike" cap="none" normalizeH="0" baseline="0" dirty="0" smtClean="0">
                  <a:ln>
                    <a:noFill/>
                  </a:ln>
                  <a:effectLst/>
                  <a:latin typeface="Arial Black" pitchFamily="34" charset="0"/>
                </a:rPr>
                <a:t>Соматические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600" b="0" i="0" u="none" strike="noStrike" cap="none" normalizeH="0" baseline="0" dirty="0" smtClean="0">
                  <a:ln>
                    <a:noFill/>
                  </a:ln>
                  <a:effectLst/>
                  <a:latin typeface="Arial Black" pitchFamily="34" charset="0"/>
                </a:rPr>
                <a:t>(Детерминированные)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600" b="0" i="0" u="none" strike="noStrike" cap="none" normalizeH="0" baseline="0" dirty="0" smtClean="0">
                  <a:ln>
                    <a:noFill/>
                  </a:ln>
                  <a:effectLst/>
                  <a:latin typeface="Arial Black" pitchFamily="34" charset="0"/>
                </a:rPr>
                <a:t>эффекты</a:t>
              </a:r>
            </a:p>
          </p:txBody>
        </p:sp>
        <p:sp>
          <p:nvSpPr>
            <p:cNvPr id="5" name="_s3086"/>
            <p:cNvSpPr>
              <a:spLocks noChangeArrowheads="1"/>
            </p:cNvSpPr>
            <p:nvPr/>
          </p:nvSpPr>
          <p:spPr bwMode="auto">
            <a:xfrm>
              <a:off x="2142" y="1702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rgbClr val="FFCC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600" b="0" i="0" u="none" strike="noStrike" cap="none" normalizeH="0" baseline="0" dirty="0" err="1" smtClean="0">
                  <a:ln>
                    <a:noFill/>
                  </a:ln>
                  <a:effectLst/>
                  <a:latin typeface="Arial Black" pitchFamily="34" charset="0"/>
                </a:rPr>
                <a:t>Соматико</a:t>
              </a:r>
              <a:r>
                <a:rPr kumimoji="0" lang="ru-RU" sz="1600" b="0" i="0" u="none" strike="noStrike" cap="none" normalizeH="0" baseline="0" dirty="0" smtClean="0">
                  <a:ln>
                    <a:noFill/>
                  </a:ln>
                  <a:effectLst/>
                  <a:latin typeface="Arial Black" pitchFamily="34" charset="0"/>
                </a:rPr>
                <a:t>-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600" b="0" i="0" u="none" strike="noStrike" cap="none" normalizeH="0" baseline="0" dirty="0" smtClean="0">
                  <a:ln>
                    <a:noFill/>
                  </a:ln>
                  <a:effectLst/>
                  <a:latin typeface="Arial Black" pitchFamily="34" charset="0"/>
                </a:rPr>
                <a:t>стохастические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600" b="0" i="0" u="none" strike="noStrike" cap="none" normalizeH="0" baseline="0" dirty="0" smtClean="0">
                  <a:ln>
                    <a:noFill/>
                  </a:ln>
                  <a:effectLst/>
                  <a:latin typeface="Arial Black" pitchFamily="34" charset="0"/>
                </a:rPr>
                <a:t>эффекты</a:t>
              </a:r>
            </a:p>
          </p:txBody>
        </p:sp>
        <p:sp>
          <p:nvSpPr>
            <p:cNvPr id="6" name="_s3087"/>
            <p:cNvSpPr>
              <a:spLocks noChangeArrowheads="1"/>
            </p:cNvSpPr>
            <p:nvPr/>
          </p:nvSpPr>
          <p:spPr bwMode="auto">
            <a:xfrm>
              <a:off x="3109" y="1702"/>
              <a:ext cx="905" cy="288"/>
            </a:xfrm>
            <a:prstGeom prst="roundRect">
              <a:avLst>
                <a:gd name="adj" fmla="val 16667"/>
              </a:avLst>
            </a:prstGeom>
            <a:solidFill>
              <a:srgbClr val="FFCC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600" b="0" i="0" u="none" strike="noStrike" cap="none" normalizeH="0" baseline="0" dirty="0" smtClean="0">
                  <a:ln>
                    <a:noFill/>
                  </a:ln>
                  <a:effectLst/>
                  <a:latin typeface="Arial Black" pitchFamily="34" charset="0"/>
                </a:rPr>
                <a:t>Генетические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600" b="0" i="0" u="none" strike="noStrike" cap="none" normalizeH="0" baseline="0" dirty="0" smtClean="0">
                  <a:ln>
                    <a:noFill/>
                  </a:ln>
                  <a:effectLst/>
                  <a:latin typeface="Arial Black" pitchFamily="34" charset="0"/>
                </a:rPr>
                <a:t>эффекты</a:t>
              </a:r>
            </a:p>
          </p:txBody>
        </p:sp>
        <p:sp>
          <p:nvSpPr>
            <p:cNvPr id="7" name="_s3088"/>
            <p:cNvSpPr>
              <a:spLocks noChangeArrowheads="1"/>
            </p:cNvSpPr>
            <p:nvPr/>
          </p:nvSpPr>
          <p:spPr bwMode="auto">
            <a:xfrm>
              <a:off x="1134" y="2134"/>
              <a:ext cx="905" cy="288"/>
            </a:xfrm>
            <a:prstGeom prst="roundRect">
              <a:avLst>
                <a:gd name="adj" fmla="val 16667"/>
              </a:avLst>
            </a:prstGeom>
            <a:solidFill>
              <a:srgbClr val="FFCC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600" b="0" i="0" u="none" strike="noStrike" cap="none" normalizeH="0" baseline="0" dirty="0" smtClean="0">
                  <a:ln>
                    <a:noFill/>
                  </a:ln>
                  <a:effectLst/>
                  <a:latin typeface="Arial Black" pitchFamily="34" charset="0"/>
                </a:rPr>
                <a:t>Острая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600" b="0" i="0" u="none" strike="noStrike" cap="none" normalizeH="0" baseline="0" dirty="0" smtClean="0">
                  <a:ln>
                    <a:noFill/>
                  </a:ln>
                  <a:effectLst/>
                  <a:latin typeface="Arial Black" pitchFamily="34" charset="0"/>
                </a:rPr>
                <a:t>лучевая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600" b="0" i="0" u="none" strike="noStrike" cap="none" normalizeH="0" baseline="0" dirty="0" smtClean="0">
                  <a:ln>
                    <a:noFill/>
                  </a:ln>
                  <a:effectLst/>
                  <a:latin typeface="Arial Black" pitchFamily="34" charset="0"/>
                </a:rPr>
                <a:t>болезнь</a:t>
              </a:r>
            </a:p>
          </p:txBody>
        </p:sp>
        <p:sp>
          <p:nvSpPr>
            <p:cNvPr id="8" name="_s3089"/>
            <p:cNvSpPr>
              <a:spLocks noChangeArrowheads="1"/>
            </p:cNvSpPr>
            <p:nvPr/>
          </p:nvSpPr>
          <p:spPr bwMode="auto">
            <a:xfrm>
              <a:off x="2142" y="2134"/>
              <a:ext cx="864" cy="537"/>
            </a:xfrm>
            <a:prstGeom prst="roundRect">
              <a:avLst>
                <a:gd name="adj" fmla="val 16667"/>
              </a:avLst>
            </a:prstGeom>
            <a:solidFill>
              <a:srgbClr val="FFCC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600" b="0" i="0" u="none" strike="noStrike" cap="none" normalizeH="0" baseline="0" dirty="0" smtClean="0">
                  <a:ln>
                    <a:noFill/>
                  </a:ln>
                  <a:effectLst/>
                  <a:latin typeface="Arial Black" pitchFamily="34" charset="0"/>
                </a:rPr>
                <a:t>Доброкачественные и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600" b="0" i="0" u="none" strike="noStrike" cap="none" normalizeH="0" baseline="0" dirty="0" smtClean="0">
                  <a:ln>
                    <a:noFill/>
                  </a:ln>
                  <a:effectLst/>
                  <a:latin typeface="Arial Black" pitchFamily="34" charset="0"/>
                </a:rPr>
                <a:t>злокачественные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600" b="0" i="0" u="none" strike="noStrike" cap="none" normalizeH="0" baseline="0" dirty="0" smtClean="0">
                  <a:ln>
                    <a:noFill/>
                  </a:ln>
                  <a:effectLst/>
                  <a:latin typeface="Arial Black" pitchFamily="34" charset="0"/>
                </a:rPr>
                <a:t>опухоли, лейкозы</a:t>
              </a:r>
            </a:p>
          </p:txBody>
        </p:sp>
        <p:sp>
          <p:nvSpPr>
            <p:cNvPr id="9" name="_s3090"/>
            <p:cNvSpPr>
              <a:spLocks noChangeArrowheads="1"/>
            </p:cNvSpPr>
            <p:nvPr/>
          </p:nvSpPr>
          <p:spPr bwMode="auto">
            <a:xfrm>
              <a:off x="3109" y="2134"/>
              <a:ext cx="905" cy="537"/>
            </a:xfrm>
            <a:prstGeom prst="roundRect">
              <a:avLst>
                <a:gd name="adj" fmla="val 16667"/>
              </a:avLst>
            </a:prstGeom>
            <a:solidFill>
              <a:srgbClr val="FFCC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600" b="0" i="0" u="none" strike="noStrike" cap="none" normalizeH="0" baseline="0" dirty="0" smtClean="0">
                  <a:ln>
                    <a:noFill/>
                  </a:ln>
                  <a:effectLst/>
                  <a:latin typeface="Arial Black" pitchFamily="34" charset="0"/>
                </a:rPr>
                <a:t>Непосредственные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600" b="0" i="0" u="none" strike="noStrike" cap="none" normalizeH="0" baseline="0" dirty="0" smtClean="0">
                  <a:ln>
                    <a:noFill/>
                  </a:ln>
                  <a:effectLst/>
                  <a:latin typeface="Arial Black" pitchFamily="34" charset="0"/>
                </a:rPr>
                <a:t>болезни у потомства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600" b="0" i="0" u="none" strike="noStrike" cap="none" normalizeH="0" baseline="0" dirty="0" smtClean="0">
                  <a:ln>
                    <a:noFill/>
                  </a:ln>
                  <a:effectLst/>
                  <a:latin typeface="Arial Black" pitchFamily="34" charset="0"/>
                </a:rPr>
                <a:t>облученных</a:t>
              </a:r>
            </a:p>
          </p:txBody>
        </p:sp>
        <p:sp>
          <p:nvSpPr>
            <p:cNvPr id="10" name="_s3091"/>
            <p:cNvSpPr>
              <a:spLocks noChangeArrowheads="1"/>
            </p:cNvSpPr>
            <p:nvPr/>
          </p:nvSpPr>
          <p:spPr bwMode="auto">
            <a:xfrm>
              <a:off x="1134" y="2566"/>
              <a:ext cx="905" cy="288"/>
            </a:xfrm>
            <a:prstGeom prst="roundRect">
              <a:avLst>
                <a:gd name="adj" fmla="val 16667"/>
              </a:avLst>
            </a:prstGeom>
            <a:solidFill>
              <a:srgbClr val="FFCC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600" b="0" i="0" u="none" strike="noStrike" cap="none" normalizeH="0" baseline="0" dirty="0" smtClean="0">
                  <a:ln>
                    <a:noFill/>
                  </a:ln>
                  <a:effectLst/>
                  <a:latin typeface="Arial Black" pitchFamily="34" charset="0"/>
                </a:rPr>
                <a:t>Хроническая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600" b="0" i="0" u="none" strike="noStrike" cap="none" normalizeH="0" baseline="0" dirty="0" smtClean="0">
                  <a:ln>
                    <a:noFill/>
                  </a:ln>
                  <a:effectLst/>
                  <a:latin typeface="Arial Black" pitchFamily="34" charset="0"/>
                </a:rPr>
                <a:t>лучевая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600" b="0" i="0" u="none" strike="noStrike" cap="none" normalizeH="0" baseline="0" dirty="0" smtClean="0">
                  <a:ln>
                    <a:noFill/>
                  </a:ln>
                  <a:effectLst/>
                  <a:latin typeface="Arial Black" pitchFamily="34" charset="0"/>
                </a:rPr>
                <a:t>болезнь</a:t>
              </a:r>
            </a:p>
          </p:txBody>
        </p:sp>
        <p:sp>
          <p:nvSpPr>
            <p:cNvPr id="11" name="_s3092"/>
            <p:cNvSpPr>
              <a:spLocks noChangeArrowheads="1"/>
            </p:cNvSpPr>
            <p:nvPr/>
          </p:nvSpPr>
          <p:spPr bwMode="auto">
            <a:xfrm>
              <a:off x="1134" y="3015"/>
              <a:ext cx="1469" cy="270"/>
            </a:xfrm>
            <a:prstGeom prst="roundRect">
              <a:avLst>
                <a:gd name="adj" fmla="val 16667"/>
              </a:avLst>
            </a:prstGeom>
            <a:solidFill>
              <a:srgbClr val="FFCC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600" b="0" i="0" u="none" strike="noStrike" cap="none" normalizeH="0" baseline="0" dirty="0" smtClean="0">
                  <a:ln>
                    <a:noFill/>
                  </a:ln>
                  <a:effectLst/>
                  <a:latin typeface="Arial Black" pitchFamily="34" charset="0"/>
                </a:rPr>
                <a:t>Лучевые ожоги, катаракта, поражение отдельных критических органов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802021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323850" y="188913"/>
            <a:ext cx="7991475" cy="1196975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ru-RU" b="1" dirty="0" smtClean="0">
                <a:effectLst/>
                <a:latin typeface="Arial Black" pitchFamily="34" charset="0"/>
              </a:rPr>
              <a:t>4.13. ЗАЩИТА ОТ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b="1" dirty="0" smtClean="0">
                <a:effectLst/>
                <a:latin typeface="Arial Black" pitchFamily="34" charset="0"/>
              </a:rPr>
              <a:t>ИОНИЗИРУЮЩИХ ИЗЛУЧЕНИЙ</a:t>
            </a:r>
          </a:p>
        </p:txBody>
      </p:sp>
      <p:pic>
        <p:nvPicPr>
          <p:cNvPr id="27651" name="Picture 3" descr="зна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0113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2" name="Picture 4" descr="зна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0"/>
            <a:ext cx="900112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3" name="Rectangle 5"/>
          <p:cNvSpPr>
            <a:spLocks noChangeArrowheads="1"/>
          </p:cNvSpPr>
          <p:nvPr/>
        </p:nvSpPr>
        <p:spPr bwMode="auto">
          <a:xfrm>
            <a:off x="3636963" y="6524625"/>
            <a:ext cx="5507037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ru-RU" sz="1600" b="1" i="1">
              <a:solidFill>
                <a:srgbClr val="FFCC00"/>
              </a:solidFill>
            </a:endParaRPr>
          </a:p>
        </p:txBody>
      </p:sp>
      <p:graphicFrame>
        <p:nvGraphicFramePr>
          <p:cNvPr id="93190" name="Group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057239343"/>
              </p:ext>
            </p:extLst>
          </p:nvPr>
        </p:nvGraphicFramePr>
        <p:xfrm>
          <a:off x="395288" y="1700213"/>
          <a:ext cx="8424862" cy="4811728"/>
        </p:xfrm>
        <a:graphic>
          <a:graphicData uri="http://schemas.openxmlformats.org/drawingml/2006/table">
            <a:tbl>
              <a:tblPr/>
              <a:tblGrid>
                <a:gridCol w="4213225"/>
                <a:gridCol w="4211637"/>
              </a:tblGrid>
              <a:tr h="692045">
                <a:tc rowSpan="3"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     ВНЕШНЕЕ 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     ОБЛУЧЕНИЕ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3" marB="45713" anchor="ctr" horzOverflow="overflow">
                    <a:lnL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Защита расстоянием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3" marB="45713" anchor="ctr" horzOverflow="overflow">
                    <a:lnL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204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Защита экранами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3" marB="45713" anchor="ctr" horzOverflow="overflow">
                    <a:lnL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204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Защита временем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3" marB="45713" anchor="ctr" horzOverflow="overflow">
                    <a:lnL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2045">
                <a:tc rowSpan="3"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   ВНУТРЕННЕЕ    ОБЛУЧЕНИЕ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3" marB="45713" anchor="ctr" horzOverflow="overflow">
                    <a:lnL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Защита временем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3" marB="45713" anchor="ctr" horzOverflow="overflow">
                    <a:lnL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293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           Защита медпрепаратами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3" marB="45713" anchor="ctr" horzOverflow="overflow">
                    <a:lnL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206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   Чистые продукты, оздоровительные процедуры, 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ЛЕЧЕНИЕ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3" marB="45713" anchor="ctr" horzOverflow="overflow">
                    <a:lnL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555898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00112" y="188913"/>
            <a:ext cx="7559675" cy="1223962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b="1" dirty="0" smtClean="0">
                <a:effectLst/>
                <a:latin typeface="Arial Black" pitchFamily="34" charset="0"/>
              </a:rPr>
              <a:t>4.14.ХИМИЧЕСКИЕ И БИОЛОГИЧЕСКИЕ СПОСОБЫ ЗАЩИТЫ ЧЕЛОВЕКА ОТ ИИ</a:t>
            </a:r>
          </a:p>
        </p:txBody>
      </p:sp>
      <p:pic>
        <p:nvPicPr>
          <p:cNvPr id="28675" name="Picture 3" descr="зна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0113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6" name="Picture 4" descr="зна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0"/>
            <a:ext cx="900112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3636963" y="6524625"/>
            <a:ext cx="5507037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ru-RU" sz="1600" b="1" i="1">
              <a:solidFill>
                <a:srgbClr val="FFCC00"/>
              </a:solidFill>
            </a:endParaRPr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107950" y="1744663"/>
            <a:ext cx="8856663" cy="499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533400" indent="-533400">
              <a:spcBef>
                <a:spcPct val="20000"/>
              </a:spcBef>
              <a:buClr>
                <a:schemeClr val="hlink"/>
              </a:buClr>
              <a:buSzPct val="75000"/>
              <a:buFontTx/>
              <a:buChar char="•"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РАДИОПРОТЕКТОРЫ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  <a:p>
            <a:pPr marL="533400" indent="-533400">
              <a:spcBef>
                <a:spcPct val="20000"/>
              </a:spcBef>
              <a:buClr>
                <a:schemeClr val="hlink"/>
              </a:buClr>
              <a:buSzPct val="75000"/>
              <a:buFontTx/>
              <a:buChar char="•"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АДСОРБЕНТЫ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  <a:p>
            <a:pPr marL="533400" indent="-533400">
              <a:spcBef>
                <a:spcPct val="20000"/>
              </a:spcBef>
              <a:buClr>
                <a:schemeClr val="hlink"/>
              </a:buClr>
              <a:buSzPct val="75000"/>
              <a:buFontTx/>
              <a:buChar char="•"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АНТИОКСИДАНТЫ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  <a:p>
            <a:pPr marL="533400" indent="-533400">
              <a:spcBef>
                <a:spcPct val="20000"/>
              </a:spcBef>
              <a:buClr>
                <a:schemeClr val="hlink"/>
              </a:buClr>
              <a:buSzPct val="75000"/>
              <a:buFontTx/>
              <a:buChar char="•"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АДАПТОГЕНЫ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  <a:p>
            <a:pPr marL="533400" indent="-533400">
              <a:spcBef>
                <a:spcPct val="20000"/>
              </a:spcBef>
              <a:buClr>
                <a:schemeClr val="hlink"/>
              </a:buClr>
              <a:buSzPct val="75000"/>
              <a:buFontTx/>
              <a:buChar char="•"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УСКОРЕННОЕ ВЫВЕДЕНИЕ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РАДИОНУКЛИДОВ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  <a:p>
            <a:pPr marL="533400" indent="-533400">
              <a:spcBef>
                <a:spcPct val="20000"/>
              </a:spcBef>
              <a:buClr>
                <a:schemeClr val="hlink"/>
              </a:buClr>
              <a:buSzPct val="75000"/>
              <a:buFontTx/>
              <a:buChar char="•"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КОНКУРЕНТНЫЕ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ЗАМЕЩЕНИЯ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  <a:p>
            <a:pPr marL="533400" indent="-533400">
              <a:spcBef>
                <a:spcPct val="20000"/>
              </a:spcBef>
              <a:buClr>
                <a:schemeClr val="hlink"/>
              </a:buClr>
              <a:buSzPct val="75000"/>
              <a:buFontTx/>
              <a:buChar char="•"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НАСЫЩЕНИЕ ОРГАНИЗМА МИКРОЭЛЕМЕНТАМИ, ВИТАМИНАМИ</a:t>
            </a:r>
          </a:p>
        </p:txBody>
      </p:sp>
    </p:spTree>
    <p:extLst>
      <p:ext uri="{BB962C8B-B14F-4D97-AF65-F5344CB8AC3E}">
        <p14:creationId xmlns:p14="http://schemas.microsoft.com/office/powerpoint/2010/main" val="242671195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4.15.факты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 белорусской стороне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Чернобыля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r>
              <a:rPr lang="ru-RU" b="1" dirty="0"/>
              <a:t>1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. 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В категорию наиболее пострадавших попал 21 район: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Пинский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Луниненцкий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Столинский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Лельчицкий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Ельский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Наровлянский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Калинковичский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, Брагинский,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Хойникский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Речицкий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Добрушский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, Буда-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Кошелевский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Ветковский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Кормянский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Рогочевский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, Быховский,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Чечерский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, Краснопольский,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Славгородский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Хотимский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2. С момента аварии в опасной для здоровья людей зоне оказалось 3600 населенных пунктов, в том числе 27 городов с населением около 2,5 млн.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человек . В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чистые районы страны в организованном порядке было отселено почти 138 тысяч жителей из 470 населенных пунктов. Около 200 тысяч человек выехали на новые места проживания самостоятельно.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50317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1.2.Основные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региональные проблемы республики Беларусь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5. 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загрязнение промышленными, коммунальными и поверхностными сточными водами акваторий уникальных водных объектов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6. техногенная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деградация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ландшафтов(эрозия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почв антропогенного происхождения,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усыхание и вырубка лесов, осушение болот); 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7. неблагополучная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экологическая ситуация в сельской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местности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(отходы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крупных животноводческих комплексов,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чрезмерная химизация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сельского хозяйства,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использование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тяжеловесной сельскохозяйственной техники,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изъятие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плодородных земель для несельскохозяйственных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целей). 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044044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4.15.факты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 белорусской стороне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Чернобыля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1992 год в Беларуси насчитывалось 3513 загрязненных радиацией населенных пунктов, в которых проживало около 1,8 млн. человек. К 2015 году их количество сократилось до 2193, а проживающего в них населения — на 700 тысяч человек.</a:t>
            </a:r>
          </a:p>
          <a:p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наши дни в зоне радиоактивного загрязнения цезием-137 плотностью от 1 до 15 кюри на кв. км живут 1 миллион 142 тысячи белорусов, в том числе 260 тысяч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детей (каждый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восьмой белорус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.)В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зоне последующего отселения (от 15 до 40 Ки/км2) по приблизительным данным живут около 1800 человек.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503178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4.15.факты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 белорусской стороне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Чернобыля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4. По данным РНИУП «Институт радиологии» состояние здоровья пострадавшего населения Беларуси оценивается на основе анализа результатов специальной диспансеризации, которой охвачено более 1,5 млн человек, пострадавших от чернобыльской катастрофы.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 Карты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выпадений йода-131 и число случаев рака щитовидной железы, зарегистрированных по стране, свидетельствуют, что «йодному удару» подверглось практически все население Беларуси.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Каждый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третий белорус страдает той или иной патологией щитовидной железы.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2581043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4.15.факты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 белорусской стороне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Чернобыля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 Полное преодоление последствий Чернобыля — удел будущих поколений: полураспада цезия-137 составляет 30 лет, стронция-90 — 29 лет, америция-241 — 432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года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, плутония-239 — 24 тысячи лет.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Сегодня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радиоэкологическая ситуация в Беларуси выглядит следующим образом: цезием-137 загрязнено около 20% всей территории — преимущественно в Гомельской, Могилевской и Брестской областях; стронцием-90 — около 10% (Гомельская и Могилевская области); изотопами трансурановых элементов до 2% (Гомельская и Могилевская области).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53763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4.15.факты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 белорусской стороне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Чернобыля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 В результате бета-распада плутония-241 на загрязненных территориях происходит образование америция-241 (241Am) в количествах, сравнимых с количеством основных источников. 241Am обладает высокой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радиотоксичностью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. Со временем он становится активней.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По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расчетам ученых, рост активности почв, загрязненных трансурановыми изотопами, за счет 241Am будет продолжаться до 2060-го. Через 100 лет после аварии на ЧАЭС общая активность почвы на загрязненных территориях Беларуси будет в 2,4 раза выше, чем в начальный послеаварийный период. Снижение альфа-активности почвы от 241Am до уровня 3,7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кБк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/м2 ожидается после 2400 года.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2581043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4.15.факты о белорусской стороне Чернобыля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715200" cy="4873752"/>
          </a:xfrm>
        </p:spPr>
        <p:txBody>
          <a:bodyPr>
            <a:normAutofit fontScale="92500" lnSpcReduction="10000"/>
          </a:bodyPr>
          <a:lstStyle/>
          <a:p>
            <a:pPr fontAlgn="base"/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 Н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загрязненной территории было ликвидировано 54 колхоза и совхоза, закрыто 9 перерабатывающих заводов агропромышленного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комплекса, 264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тыс. га были исключены из сельскохозяйственного оборота. Из них удалось реабилитировать только около 15 тыс. га земель.</a:t>
            </a:r>
          </a:p>
          <a:p>
            <a:pPr fontAlgn="base"/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Ежегодные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потери лесного хозяйства в наше время превышают 2 млн. кубических метров древесных ресурсов.</a:t>
            </a:r>
          </a:p>
          <a:p>
            <a:pPr fontAlgn="base"/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 В результате катастрофы до 70% радионуклидов, выброшенных в атмосферу взрывом, выпало на Беларусь. Это привело к заражению 23% территории страны радионуклидами с плотностью больше за 1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Kи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/км по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цезию-137.Сравним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: в Украине заражено 4,8% территории, в России — 0,5%.</a:t>
            </a:r>
          </a:p>
          <a:p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239674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4.15.факты о белорусской стороне Чернобыля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 В 1988 году в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зоне отчуждения (Брагинский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Хойникскский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Наровлянский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районы) создан 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Полесский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государственный радиационно-экологический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заповедник.На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территории заповедника находятся 96 покинутых населенных пунктов, где до аварии проживало более 22 тысяч жителей.</a:t>
            </a:r>
          </a:p>
          <a:p>
            <a:pPr fontAlgn="base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10.  Оценка приблизительного суммарного ущерба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в расчете на 30-летний период преодоления последствий катастрофы 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- $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235 млрд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Беларуси пришлось затратить на последствия </a:t>
            </a:r>
            <a:r>
              <a:rPr lang="ru-RU" b="1" i="1" smtClean="0">
                <a:latin typeface="Times New Roman" pitchFamily="18" charset="0"/>
                <a:cs typeface="Times New Roman" pitchFamily="18" charset="0"/>
              </a:rPr>
              <a:t>Чернобыля</a:t>
            </a:r>
            <a:r>
              <a:rPr lang="ru-RU" b="1" i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smtClean="0">
                <a:latin typeface="Times New Roman" pitchFamily="18" charset="0"/>
                <a:cs typeface="Times New Roman" pitchFamily="18" charset="0"/>
              </a:rPr>
              <a:t>около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$ 250 млрд — от пяти до семи бюджетов страны ушло впустую. Да, действительно, надо было поддерживать людей, переселять, строить заново, но всего этого можно было не делать [не будь чернобыльской аварии], оставить деньги Беларуси, и жизнь была бы другая.</a:t>
            </a:r>
          </a:p>
        </p:txBody>
      </p:sp>
    </p:spTree>
    <p:extLst>
      <p:ext uri="{BB962C8B-B14F-4D97-AF65-F5344CB8AC3E}">
        <p14:creationId xmlns:p14="http://schemas.microsoft.com/office/powerpoint/2010/main" val="39455349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520" y="332656"/>
            <a:ext cx="8136904" cy="61411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912090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1.3.Основные загрязняющие  вещества  атмосферы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95536" y="1600200"/>
            <a:ext cx="8280920" cy="4873752"/>
          </a:xfrm>
        </p:spPr>
        <p:txBody>
          <a:bodyPr/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диоксид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серы(SO</a:t>
            </a:r>
            <a:r>
              <a:rPr lang="ru-RU" b="1" i="1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), оксиды азота(NO и NO</a:t>
            </a:r>
            <a:r>
              <a:rPr lang="ru-RU" b="1" i="1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), оксид углерода(CO), газообразные углеводороды(HC), а также сероводород(H</a:t>
            </a:r>
            <a:r>
              <a:rPr lang="ru-RU" b="1" i="1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), сероуглерод(CS</a:t>
            </a:r>
            <a:r>
              <a:rPr lang="ru-RU" b="1" i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), аммиак(NH</a:t>
            </a:r>
            <a:r>
              <a:rPr lang="ru-RU" b="1" i="1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), галогеносодержащие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газы. </a:t>
            </a: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Источники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образования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загрязнений: 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сжигание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горючих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материалов; </a:t>
            </a:r>
          </a:p>
          <a:p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промышленные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производственные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процессы; </a:t>
            </a:r>
          </a:p>
          <a:p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природные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источники. </a:t>
            </a:r>
          </a:p>
        </p:txBody>
      </p:sp>
    </p:spTree>
    <p:extLst>
      <p:ext uri="{BB962C8B-B14F-4D97-AF65-F5344CB8AC3E}">
        <p14:creationId xmlns:p14="http://schemas.microsoft.com/office/powerpoint/2010/main" val="30856690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1.4.Состав выбросов в атмосферу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оксид углерода – 54,7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%; </a:t>
            </a:r>
          </a:p>
          <a:p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диоксид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серы – 10,7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%; </a:t>
            </a:r>
          </a:p>
          <a:p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оксиды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азота – 10,3 %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углеводороды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– 18,4 %. </a:t>
            </a:r>
            <a:endParaRPr lang="ru-RU" sz="26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Большая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часть выброшенных в атмосферу оксида углерода (88,3 %) и оксидов азота (62,7 %)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обусловлены  автотранспортом в том числе 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выбросы высокотоксичного </a:t>
            </a:r>
            <a:r>
              <a:rPr lang="ru-RU" sz="2600" b="1" i="1" dirty="0" err="1">
                <a:latin typeface="Times New Roman" pitchFamily="18" charset="0"/>
                <a:cs typeface="Times New Roman" pitchFamily="18" charset="0"/>
              </a:rPr>
              <a:t>бенз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ru-RU" sz="2600" b="1" i="1" dirty="0" err="1">
                <a:latin typeface="Times New Roman" pitchFamily="18" charset="0"/>
                <a:cs typeface="Times New Roman" pitchFamily="18" charset="0"/>
              </a:rPr>
              <a:t>пирена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 – около 0,75 т/год.</a:t>
            </a:r>
          </a:p>
          <a:p>
            <a:endParaRPr lang="ru-RU" sz="2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55296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1.5.Комплексный индекс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загрязнения атмосферы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(ИЗА)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рассчитывается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 пяти наиболее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вредным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веществам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пыль, диоксид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серы,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оксид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углерода,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диоксид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азота ,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формальдегид)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 учетом их класса опасности, стандарта качества и средних уровней загрязнения воздуха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ИЗА &lt;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5, низкий уровень загрязнения,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ИЗА от 5 до 6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- повышенный,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высоким при ИЗА от 7 до 13 и очень высоким при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ИЗА</a:t>
            </a:r>
            <a:r>
              <a:rPr lang="en-US" sz="2600" b="1" i="1" dirty="0">
                <a:latin typeface="Times New Roman" pitchFamily="18" charset="0"/>
                <a:cs typeface="Times New Roman" pitchFamily="18" charset="0"/>
              </a:rPr>
              <a:t> &gt;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  14.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Могилев (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ИЗА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8,8–10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Мозырь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(7,8–8,6),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Бобруйск (6,3–7,7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Гомель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(4,5–7,1),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Витебск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(5,8–8,3).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97427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1.6.Меры по улучшению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качества атмосферного воздуха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•внедрение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энерго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- и ресурсосберегающих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технологий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•внедрение высокоэффективных методов и оборудования для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очистки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химических выбросов 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их утилизацией ;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сокращение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выбросов оксидов азота и соединений серы за счет увеличения доли природного газа в топливном балансе и совершенствования технологических процессов;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•перевод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автотранспорта на сжатый и сжиженный газ (до 20 % автопарка), внедрение специальных нейтрализаторов для отработавших газов и фильтров для сажи, создание диагностических постов и пунктов контроля технического состояния автомобилей;</a:t>
            </a:r>
          </a:p>
          <a:p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•рациональное использование и сохранение природных поглотителей и накопителей парниковых газов, в первую очередь лесов и болот.</a:t>
            </a:r>
          </a:p>
          <a:p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76500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2.1.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Критерии качества воды 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1. экологический критерий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условия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нормального функционирования водной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системы);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2. экономический критерий (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рентабельность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использования воды водного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объекта);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3. гигиенический критерий (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токсикологическая, эпидемиологическая, радиоактивная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безопасность воды и наличие благоприятных свойств для здоровья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людей)</a:t>
            </a:r>
            <a:r>
              <a:rPr lang="ru-RU" i="1" dirty="0" smtClean="0"/>
              <a:t>.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60731956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252</TotalTime>
  <Words>1863</Words>
  <Application>Microsoft Office PowerPoint</Application>
  <PresentationFormat>Экран (4:3)</PresentationFormat>
  <Paragraphs>231</Paragraphs>
  <Slides>35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Эркер</vt:lpstr>
      <vt:lpstr>Лекция 5.Региональные экологические проблемы РБ.    Лектор: профессор В.Н. Гавриленко  </vt:lpstr>
      <vt:lpstr>1.1.Основные региональные проблемы республики Беларусь</vt:lpstr>
      <vt:lpstr>1.2.Основные региональные проблемы республики Беларусь</vt:lpstr>
      <vt:lpstr>Презентация PowerPoint</vt:lpstr>
      <vt:lpstr>1.3.Основные загрязняющие  вещества  атмосферы</vt:lpstr>
      <vt:lpstr>1.4.Состав выбросов в атмосферу </vt:lpstr>
      <vt:lpstr>1.5.Комплексный индекс загрязнения атмосферы (ИЗА) </vt:lpstr>
      <vt:lpstr>1.6.Меры по улучшению качества атмосферного воздуха </vt:lpstr>
      <vt:lpstr>2.1. Критерии качества воды  </vt:lpstr>
      <vt:lpstr>2.2. Гигиенические критерии чистоты воды</vt:lpstr>
      <vt:lpstr>2.4.ИЗВ( индекс загрязнения воды). </vt:lpstr>
      <vt:lpstr>2.5. Антропогенные  нагрузки на водные объекты</vt:lpstr>
      <vt:lpstr>3.1. Техногенная деградация ландшафтов </vt:lpstr>
      <vt:lpstr>3.2. Нарушение экологического равновесия  из-за крупномасштабных  мелиоративных работ </vt:lpstr>
      <vt:lpstr>3.3. Интенсификация сельскохозяйственного производства </vt:lpstr>
      <vt:lpstr>Презентация PowerPoint</vt:lpstr>
      <vt:lpstr>Презентация PowerPoint</vt:lpstr>
      <vt:lpstr>  4.4.Загрязнение территории изотопам  цезия</vt:lpstr>
      <vt:lpstr>Презентация PowerPoint</vt:lpstr>
      <vt:lpstr>4.6.Загрязнение территории Беларуси  стронцием-90</vt:lpstr>
      <vt:lpstr>            4.7. Загрязнение  территории изотопами плутония </vt:lpstr>
      <vt:lpstr>   4.8.Проблема америция-241 </vt:lpstr>
      <vt:lpstr>Презентация PowerPoint</vt:lpstr>
      <vt:lpstr>     </vt:lpstr>
      <vt:lpstr>     </vt:lpstr>
      <vt:lpstr>     </vt:lpstr>
      <vt:lpstr>Презентация PowerPoint</vt:lpstr>
      <vt:lpstr>Презентация PowerPoint</vt:lpstr>
      <vt:lpstr>4.15.факты о белорусской стороне Чернобыля</vt:lpstr>
      <vt:lpstr>4.15.факты о белорусской стороне Чернобыля</vt:lpstr>
      <vt:lpstr>4.15.факты о белорусской стороне Чернобыля</vt:lpstr>
      <vt:lpstr>4.15.факты о белорусской стороне Чернобыля</vt:lpstr>
      <vt:lpstr>4.15.факты о белорусской стороне Чернобыля</vt:lpstr>
      <vt:lpstr>4.15.факты о белорусской стороне Чернобыля</vt:lpstr>
      <vt:lpstr>4.15.факты о белорусской стороне Чернобыля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Лекция 4.Региональные экологические проблемы РБ.    Лектор: профессор В.Н. Гавриленко</dc:title>
  <dc:creator>User</dc:creator>
  <cp:lastModifiedBy>User</cp:lastModifiedBy>
  <cp:revision>26</cp:revision>
  <dcterms:created xsi:type="dcterms:W3CDTF">2016-12-17T08:11:18Z</dcterms:created>
  <dcterms:modified xsi:type="dcterms:W3CDTF">2017-04-19T06:14:49Z</dcterms:modified>
</cp:coreProperties>
</file>